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0" r:id="rId4"/>
    <p:sldId id="280" r:id="rId5"/>
    <p:sldId id="289" r:id="rId6"/>
    <p:sldId id="285" r:id="rId7"/>
    <p:sldId id="284" r:id="rId8"/>
    <p:sldId id="283" r:id="rId9"/>
    <p:sldId id="282" r:id="rId10"/>
    <p:sldId id="287" r:id="rId11"/>
    <p:sldId id="288" r:id="rId12"/>
    <p:sldId id="257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-Core Dream 4 Regular" panose="020B0203030302020204" pitchFamily="34" charset="-127"/>
      <p:regular r:id="rId21"/>
    </p:embeddedFont>
    <p:embeddedFont>
      <p:font typeface="S-Core Dream 5 Medium" panose="020B0503030302020204" pitchFamily="34" charset="-127"/>
      <p:regular r:id="rId22"/>
    </p:embeddedFont>
    <p:embeddedFont>
      <p:font typeface="S-Core Dream 6 Bold" panose="020B0503030302020204" pitchFamily="34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404040"/>
    <a:srgbClr val="162C3A"/>
    <a:srgbClr val="E7E6E6"/>
    <a:srgbClr val="152B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1" autoAdjust="0"/>
    <p:restoredTop sz="87483" autoAdjust="0"/>
  </p:normalViewPr>
  <p:slideViewPr>
    <p:cSldViewPr snapToGrid="0">
      <p:cViewPr varScale="1">
        <p:scale>
          <a:sx n="111" d="100"/>
          <a:sy n="111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6E69A-7AFC-E544-ACF5-01A750B4B1B4}" type="datetimeFigureOut">
              <a:rPr lang="en-KR" smtClean="0"/>
              <a:t>12/29/20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79B9B-0E8E-8840-AB2F-52C9625FAA7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65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048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765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567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9B9B-0E8E-8840-AB2F-52C9625FAA7A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948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fld id="{E15B79D6-79B1-4CC8-A3E6-4BDC2E4555B6}" type="datetimeFigureOut">
              <a:rPr lang="ko-KR" altLang="en-US" smtClean="0"/>
              <a:pPr/>
              <a:t>2020. 12. 29.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fld id="{16CD2389-F735-41D6-BFE5-ED76B5D27D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-Core Dream 4 Regular" panose="020B0203030302020204" pitchFamily="34" charset="-127"/>
          <a:ea typeface="S-Core Dream 4 Regular" panose="020B02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21" Type="http://schemas.openxmlformats.org/officeDocument/2006/relationships/image" Target="../media/image23.sv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microsoft.com/office/2007/relationships/hdphoto" Target="../media/hdphoto1.wdp"/><Relationship Id="rId23" Type="http://schemas.openxmlformats.org/officeDocument/2006/relationships/image" Target="../media/image25.png"/><Relationship Id="rId10" Type="http://schemas.openxmlformats.org/officeDocument/2006/relationships/image" Target="../media/image13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5.pn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2435" y="2844225"/>
            <a:ext cx="918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시각 장애인을 위한 편의점 제품 인식 어플리케이션</a:t>
            </a:r>
            <a:endParaRPr lang="en-US" altLang="ko-KR" sz="3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37718" y="3552825"/>
            <a:ext cx="7133545" cy="36933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37718" y="3584347"/>
            <a:ext cx="711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Convenience store product recognition application for the blind</a:t>
            </a:r>
            <a:endParaRPr lang="ko-KR" altLang="en-US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20743" y="5527043"/>
            <a:ext cx="4071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2015150041  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한상혁  전광일 교수님</a:t>
            </a:r>
          </a:p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2016150016  </a:t>
            </a:r>
            <a:r>
              <a:rPr lang="ko-KR" altLang="en-US" b="1" dirty="0" err="1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박다수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전광일 교수님</a:t>
            </a:r>
          </a:p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2016150033  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임채민  전광일 교수님</a:t>
            </a:r>
          </a:p>
          <a:p>
            <a:r>
              <a:rPr lang="en-US" altLang="ko-KR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2016150036  </a:t>
            </a:r>
            <a:r>
              <a:rPr lang="ko-KR" altLang="en-US" b="1" dirty="0" err="1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정지운</a:t>
            </a:r>
            <a:r>
              <a:rPr lang="ko-KR" altLang="en-US" b="1" dirty="0">
                <a:solidFill>
                  <a:srgbClr val="152B39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 전광일 교수님</a:t>
            </a: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562" y="107662"/>
            <a:ext cx="4214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필요 기술 및 참고 문헌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1DA8EC-0CD1-4165-BACC-E58674177939}"/>
              </a:ext>
            </a:extLst>
          </p:cNvPr>
          <p:cNvGrpSpPr/>
          <p:nvPr/>
        </p:nvGrpSpPr>
        <p:grpSpPr>
          <a:xfrm>
            <a:off x="345758" y="1398903"/>
            <a:ext cx="5668962" cy="833919"/>
            <a:chOff x="567714" y="1353518"/>
            <a:chExt cx="5528286" cy="833919"/>
          </a:xfrm>
        </p:grpSpPr>
        <p:sp>
          <p:nvSpPr>
            <p:cNvPr id="7" name="직사각형 7">
              <a:extLst>
                <a:ext uri="{FF2B5EF4-FFF2-40B4-BE49-F238E27FC236}">
                  <a16:creationId xmlns:a16="http://schemas.microsoft.com/office/drawing/2014/main" id="{8B822F5A-9B9F-204D-8FEE-28D7FD6CEA6B}"/>
                </a:ext>
              </a:extLst>
            </p:cNvPr>
            <p:cNvSpPr/>
            <p:nvPr/>
          </p:nvSpPr>
          <p:spPr>
            <a:xfrm>
              <a:off x="584112" y="1353518"/>
              <a:ext cx="5511888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C62D6-9219-5D4C-8019-CEB357BB5DA4}"/>
                </a:ext>
              </a:extLst>
            </p:cNvPr>
            <p:cNvSpPr txBox="1"/>
            <p:nvPr/>
          </p:nvSpPr>
          <p:spPr>
            <a:xfrm>
              <a:off x="584112" y="1369264"/>
              <a:ext cx="394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혼자 공부하는 </a:t>
              </a:r>
              <a:r>
                <a:rPr lang="ko-KR" altLang="en-US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머신러닝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+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딥러닝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CD1D8-AFB3-6943-86FB-ACADBBAF1203}"/>
                </a:ext>
              </a:extLst>
            </p:cNvPr>
            <p:cNvSpPr txBox="1"/>
            <p:nvPr/>
          </p:nvSpPr>
          <p:spPr>
            <a:xfrm>
              <a:off x="567714" y="1725836"/>
              <a:ext cx="5528286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박해선 저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한빛미디어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CAA78E-4787-4CC3-B31E-BE978CB23F87}"/>
              </a:ext>
            </a:extLst>
          </p:cNvPr>
          <p:cNvGrpSpPr/>
          <p:nvPr/>
        </p:nvGrpSpPr>
        <p:grpSpPr>
          <a:xfrm>
            <a:off x="6191544" y="1403150"/>
            <a:ext cx="5668962" cy="833919"/>
            <a:chOff x="567714" y="1353518"/>
            <a:chExt cx="5528286" cy="833919"/>
          </a:xfrm>
        </p:grpSpPr>
        <p:sp>
          <p:nvSpPr>
            <p:cNvPr id="19" name="직사각형 7">
              <a:extLst>
                <a:ext uri="{FF2B5EF4-FFF2-40B4-BE49-F238E27FC236}">
                  <a16:creationId xmlns:a16="http://schemas.microsoft.com/office/drawing/2014/main" id="{029417EB-F3BD-4A98-86D8-331D5FE80099}"/>
                </a:ext>
              </a:extLst>
            </p:cNvPr>
            <p:cNvSpPr/>
            <p:nvPr/>
          </p:nvSpPr>
          <p:spPr>
            <a:xfrm>
              <a:off x="584112" y="1353518"/>
              <a:ext cx="5511888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886D9C-B105-4CCD-88C8-8FB4603FA3E5}"/>
                </a:ext>
              </a:extLst>
            </p:cNvPr>
            <p:cNvSpPr txBox="1"/>
            <p:nvPr/>
          </p:nvSpPr>
          <p:spPr>
            <a:xfrm>
              <a:off x="584112" y="1369264"/>
              <a:ext cx="394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Do it! 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딥러닝 입문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724B56-A06F-4FA1-961D-7F6B0FF577F6}"/>
                </a:ext>
              </a:extLst>
            </p:cNvPr>
            <p:cNvSpPr txBox="1"/>
            <p:nvPr/>
          </p:nvSpPr>
          <p:spPr>
            <a:xfrm>
              <a:off x="567714" y="1725836"/>
              <a:ext cx="5528286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박해선 저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이지스퍼블리싱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8E3025-C9BB-45AF-AE2B-CC87EE4B2CF9}"/>
              </a:ext>
            </a:extLst>
          </p:cNvPr>
          <p:cNvGrpSpPr/>
          <p:nvPr/>
        </p:nvGrpSpPr>
        <p:grpSpPr>
          <a:xfrm>
            <a:off x="345758" y="3493090"/>
            <a:ext cx="5668962" cy="833919"/>
            <a:chOff x="567714" y="1353518"/>
            <a:chExt cx="5528286" cy="833919"/>
          </a:xfrm>
        </p:grpSpPr>
        <p:sp>
          <p:nvSpPr>
            <p:cNvPr id="23" name="직사각형 7">
              <a:extLst>
                <a:ext uri="{FF2B5EF4-FFF2-40B4-BE49-F238E27FC236}">
                  <a16:creationId xmlns:a16="http://schemas.microsoft.com/office/drawing/2014/main" id="{AE517F4F-B4F7-4853-B3BD-408879566165}"/>
                </a:ext>
              </a:extLst>
            </p:cNvPr>
            <p:cNvSpPr/>
            <p:nvPr/>
          </p:nvSpPr>
          <p:spPr>
            <a:xfrm>
              <a:off x="584112" y="1353518"/>
              <a:ext cx="5511888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28521E-40F2-475A-94D4-A38F3B20E145}"/>
                </a:ext>
              </a:extLst>
            </p:cNvPr>
            <p:cNvSpPr txBox="1"/>
            <p:nvPr/>
          </p:nvSpPr>
          <p:spPr>
            <a:xfrm>
              <a:off x="584112" y="1369264"/>
              <a:ext cx="394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</a:t>
              </a:r>
              <a:r>
                <a:rPr lang="ko-KR" altLang="en-US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케라스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창시자에게 배우는 딥러닝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526DAC-A4AB-4CCF-BBF9-2BC9B3426747}"/>
                </a:ext>
              </a:extLst>
            </p:cNvPr>
            <p:cNvSpPr txBox="1"/>
            <p:nvPr/>
          </p:nvSpPr>
          <p:spPr>
            <a:xfrm>
              <a:off x="567714" y="1725836"/>
              <a:ext cx="5528286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프랑소와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숄레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저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박해선 역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길벗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6A42B9-BA0A-4B3A-A377-5348AF616087}"/>
              </a:ext>
            </a:extLst>
          </p:cNvPr>
          <p:cNvGrpSpPr/>
          <p:nvPr/>
        </p:nvGrpSpPr>
        <p:grpSpPr>
          <a:xfrm>
            <a:off x="6207942" y="3493090"/>
            <a:ext cx="5668962" cy="833919"/>
            <a:chOff x="567714" y="1353518"/>
            <a:chExt cx="5528286" cy="833919"/>
          </a:xfrm>
        </p:grpSpPr>
        <p:sp>
          <p:nvSpPr>
            <p:cNvPr id="27" name="직사각형 7">
              <a:extLst>
                <a:ext uri="{FF2B5EF4-FFF2-40B4-BE49-F238E27FC236}">
                  <a16:creationId xmlns:a16="http://schemas.microsoft.com/office/drawing/2014/main" id="{DA2F6F4D-5FDF-4753-B954-7A9005F376A8}"/>
                </a:ext>
              </a:extLst>
            </p:cNvPr>
            <p:cNvSpPr/>
            <p:nvPr/>
          </p:nvSpPr>
          <p:spPr>
            <a:xfrm>
              <a:off x="584112" y="1353518"/>
              <a:ext cx="5511888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34AF0C-5C6C-44AD-A35D-39EC07B996DE}"/>
                </a:ext>
              </a:extLst>
            </p:cNvPr>
            <p:cNvSpPr txBox="1"/>
            <p:nvPr/>
          </p:nvSpPr>
          <p:spPr>
            <a:xfrm>
              <a:off x="584112" y="1369264"/>
              <a:ext cx="394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Hands-On Machine Learning</a:t>
              </a:r>
              <a:endPara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5EE325-95FD-45B7-9F00-FEE38EA2D3EF}"/>
                </a:ext>
              </a:extLst>
            </p:cNvPr>
            <p:cNvSpPr txBox="1"/>
            <p:nvPr/>
          </p:nvSpPr>
          <p:spPr>
            <a:xfrm>
              <a:off x="567714" y="1725836"/>
              <a:ext cx="5528286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오렐리앙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제롱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저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박해선 역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한빛미디어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82EB41-27A9-4ACC-9688-4A14E9B7C9A4}"/>
              </a:ext>
            </a:extLst>
          </p:cNvPr>
          <p:cNvGrpSpPr/>
          <p:nvPr/>
        </p:nvGrpSpPr>
        <p:grpSpPr>
          <a:xfrm>
            <a:off x="345757" y="5600903"/>
            <a:ext cx="5917403" cy="833919"/>
            <a:chOff x="567714" y="1353518"/>
            <a:chExt cx="5770562" cy="833919"/>
          </a:xfrm>
        </p:grpSpPr>
        <p:sp>
          <p:nvSpPr>
            <p:cNvPr id="31" name="직사각형 7">
              <a:extLst>
                <a:ext uri="{FF2B5EF4-FFF2-40B4-BE49-F238E27FC236}">
                  <a16:creationId xmlns:a16="http://schemas.microsoft.com/office/drawing/2014/main" id="{1632EB25-EDA9-418F-BD18-08C3961C788C}"/>
                </a:ext>
              </a:extLst>
            </p:cNvPr>
            <p:cNvSpPr/>
            <p:nvPr/>
          </p:nvSpPr>
          <p:spPr>
            <a:xfrm>
              <a:off x="584112" y="1353518"/>
              <a:ext cx="5511889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6DE83-A344-46E7-8BC1-3568891EEC86}"/>
                </a:ext>
              </a:extLst>
            </p:cNvPr>
            <p:cNvSpPr txBox="1"/>
            <p:nvPr/>
          </p:nvSpPr>
          <p:spPr>
            <a:xfrm>
              <a:off x="584112" y="1369264"/>
              <a:ext cx="5388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</a:t>
              </a:r>
              <a:r>
                <a:rPr lang="ko-KR" altLang="en-US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머신러닝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교과서 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with 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파이썬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사이킷런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텐서플로</a:t>
              </a:r>
              <a:endPara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1EFA6F-DF98-4C36-B6DE-763B1B3B8237}"/>
                </a:ext>
              </a:extLst>
            </p:cNvPr>
            <p:cNvSpPr txBox="1"/>
            <p:nvPr/>
          </p:nvSpPr>
          <p:spPr>
            <a:xfrm>
              <a:off x="567714" y="1725836"/>
              <a:ext cx="5770562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세바스찬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라시카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바히드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미자리리 저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박해선 역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길벗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73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12505" y="107662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Github</a:t>
            </a:r>
            <a:endParaRPr lang="ko-KR" altLang="en-US" sz="3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20F5678-9550-4BDB-B1F1-B6156D15D729}"/>
              </a:ext>
            </a:extLst>
          </p:cNvPr>
          <p:cNvGrpSpPr/>
          <p:nvPr/>
        </p:nvGrpSpPr>
        <p:grpSpPr>
          <a:xfrm>
            <a:off x="567714" y="1153968"/>
            <a:ext cx="10990302" cy="833919"/>
            <a:chOff x="567714" y="1353518"/>
            <a:chExt cx="10990302" cy="833919"/>
          </a:xfrm>
        </p:grpSpPr>
        <p:sp>
          <p:nvSpPr>
            <p:cNvPr id="35" name="직사각형 7">
              <a:extLst>
                <a:ext uri="{FF2B5EF4-FFF2-40B4-BE49-F238E27FC236}">
                  <a16:creationId xmlns:a16="http://schemas.microsoft.com/office/drawing/2014/main" id="{AA4DC749-734B-4C08-99C8-F90B86648AED}"/>
                </a:ext>
              </a:extLst>
            </p:cNvPr>
            <p:cNvSpPr/>
            <p:nvPr/>
          </p:nvSpPr>
          <p:spPr>
            <a:xfrm>
              <a:off x="584113" y="1353518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666D30-DB1C-4058-B306-ABAF85387016}"/>
                </a:ext>
              </a:extLst>
            </p:cNvPr>
            <p:cNvSpPr txBox="1"/>
            <p:nvPr/>
          </p:nvSpPr>
          <p:spPr>
            <a:xfrm>
              <a:off x="584112" y="1366724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</a:t>
              </a:r>
              <a:r>
                <a:rPr lang="en-US" altLang="ko-KR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Github</a:t>
              </a:r>
              <a:endPara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686BC9F-A3D7-401A-92C3-860571D89052}"/>
                </a:ext>
              </a:extLst>
            </p:cNvPr>
            <p:cNvSpPr txBox="1"/>
            <p:nvPr/>
          </p:nvSpPr>
          <p:spPr>
            <a:xfrm>
              <a:off x="567714" y="1725836"/>
              <a:ext cx="10990302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https://github.com/kpuce2021/Dandelion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12" y="2069830"/>
            <a:ext cx="10018646" cy="28002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939" y="3967008"/>
            <a:ext cx="6041077" cy="27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7820" y="2815651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285875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1264" y="331144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INDEX</a:t>
            </a:r>
            <a:endParaRPr lang="ko-KR" altLang="en-US" sz="3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9FF6B4-811F-4A90-A0FF-961182C32806}"/>
              </a:ext>
            </a:extLst>
          </p:cNvPr>
          <p:cNvGrpSpPr/>
          <p:nvPr/>
        </p:nvGrpSpPr>
        <p:grpSpPr>
          <a:xfrm>
            <a:off x="1587500" y="1853130"/>
            <a:ext cx="3706872" cy="861774"/>
            <a:chOff x="1587500" y="1870075"/>
            <a:chExt cx="3706872" cy="861774"/>
          </a:xfrm>
        </p:grpSpPr>
        <p:sp>
          <p:nvSpPr>
            <p:cNvPr id="2" name="TextBox 1"/>
            <p:cNvSpPr txBox="1"/>
            <p:nvPr/>
          </p:nvSpPr>
          <p:spPr>
            <a:xfrm>
              <a:off x="1587500" y="1870075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01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681126" y="2220873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52741" y="2196425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종합설계 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4D8E0A-3A4B-42B9-AD0B-1BDCA258BEA7}"/>
              </a:ext>
            </a:extLst>
          </p:cNvPr>
          <p:cNvGrpSpPr/>
          <p:nvPr/>
        </p:nvGrpSpPr>
        <p:grpSpPr>
          <a:xfrm>
            <a:off x="1587500" y="2988579"/>
            <a:ext cx="3706872" cy="861774"/>
            <a:chOff x="1587500" y="3262254"/>
            <a:chExt cx="3706872" cy="861774"/>
          </a:xfrm>
        </p:grpSpPr>
        <p:sp>
          <p:nvSpPr>
            <p:cNvPr id="46" name="TextBox 45"/>
            <p:cNvSpPr txBox="1"/>
            <p:nvPr/>
          </p:nvSpPr>
          <p:spPr>
            <a:xfrm>
              <a:off x="1587500" y="3262254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02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681126" y="3613052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52741" y="3588604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관련 사례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36432E-9F0E-4C3A-9C87-412479B162BF}"/>
              </a:ext>
            </a:extLst>
          </p:cNvPr>
          <p:cNvGrpSpPr/>
          <p:nvPr/>
        </p:nvGrpSpPr>
        <p:grpSpPr>
          <a:xfrm>
            <a:off x="1587500" y="4124028"/>
            <a:ext cx="3706872" cy="861774"/>
            <a:chOff x="1587500" y="4654433"/>
            <a:chExt cx="3706872" cy="861774"/>
          </a:xfrm>
        </p:grpSpPr>
        <p:sp>
          <p:nvSpPr>
            <p:cNvPr id="51" name="TextBox 50"/>
            <p:cNvSpPr txBox="1"/>
            <p:nvPr/>
          </p:nvSpPr>
          <p:spPr>
            <a:xfrm>
              <a:off x="1587500" y="4654433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03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681126" y="5005231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52741" y="4980783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시스템 수행 시나리오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CD5241-7817-4472-82D1-80A1B2B85FCE}"/>
              </a:ext>
            </a:extLst>
          </p:cNvPr>
          <p:cNvGrpSpPr/>
          <p:nvPr/>
        </p:nvGrpSpPr>
        <p:grpSpPr>
          <a:xfrm>
            <a:off x="1587500" y="5259477"/>
            <a:ext cx="3706872" cy="861774"/>
            <a:chOff x="6491228" y="1870075"/>
            <a:chExt cx="3706872" cy="861774"/>
          </a:xfrm>
        </p:grpSpPr>
        <p:sp>
          <p:nvSpPr>
            <p:cNvPr id="58" name="TextBox 57"/>
            <p:cNvSpPr txBox="1"/>
            <p:nvPr/>
          </p:nvSpPr>
          <p:spPr>
            <a:xfrm>
              <a:off x="6491228" y="1870075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04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584854" y="2220873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756469" y="2196425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시스템 구성도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93771D-4579-41C4-BFE0-3F501562D58A}"/>
              </a:ext>
            </a:extLst>
          </p:cNvPr>
          <p:cNvGrpSpPr/>
          <p:nvPr/>
        </p:nvGrpSpPr>
        <p:grpSpPr>
          <a:xfrm>
            <a:off x="6707841" y="1853130"/>
            <a:ext cx="3706872" cy="861774"/>
            <a:chOff x="1587500" y="1870075"/>
            <a:chExt cx="3706872" cy="86177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E7FC5B-04F8-416D-B9A1-6DA860636F62}"/>
                </a:ext>
              </a:extLst>
            </p:cNvPr>
            <p:cNvSpPr txBox="1"/>
            <p:nvPr/>
          </p:nvSpPr>
          <p:spPr>
            <a:xfrm>
              <a:off x="1587500" y="1870075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05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1A68E3C-E12C-4631-BEEC-612A1022F39D}"/>
                </a:ext>
              </a:extLst>
            </p:cNvPr>
            <p:cNvSpPr/>
            <p:nvPr/>
          </p:nvSpPr>
          <p:spPr>
            <a:xfrm>
              <a:off x="2681126" y="2220873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4B3105-2CEA-44C0-8C6D-7DFAB0973DF4}"/>
                </a:ext>
              </a:extLst>
            </p:cNvPr>
            <p:cNvSpPr txBox="1"/>
            <p:nvPr/>
          </p:nvSpPr>
          <p:spPr>
            <a:xfrm>
              <a:off x="2852741" y="2196425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개발 방법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693895B-BCFC-42C2-8B2B-A05FA6F815CB}"/>
              </a:ext>
            </a:extLst>
          </p:cNvPr>
          <p:cNvGrpSpPr/>
          <p:nvPr/>
        </p:nvGrpSpPr>
        <p:grpSpPr>
          <a:xfrm>
            <a:off x="6707841" y="2988579"/>
            <a:ext cx="3706872" cy="861774"/>
            <a:chOff x="1587500" y="3262254"/>
            <a:chExt cx="3706872" cy="86177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6446A-7A75-4840-B32B-6BF6A9DF1CEF}"/>
                </a:ext>
              </a:extLst>
            </p:cNvPr>
            <p:cNvSpPr txBox="1"/>
            <p:nvPr/>
          </p:nvSpPr>
          <p:spPr>
            <a:xfrm>
              <a:off x="1587500" y="3262254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06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7329227-ABBB-436E-BD19-BD9DC6FA547C}"/>
                </a:ext>
              </a:extLst>
            </p:cNvPr>
            <p:cNvSpPr/>
            <p:nvPr/>
          </p:nvSpPr>
          <p:spPr>
            <a:xfrm>
              <a:off x="2681126" y="3613052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829C25-EB3B-458C-A7ED-0CBD889CA967}"/>
                </a:ext>
              </a:extLst>
            </p:cNvPr>
            <p:cNvSpPr txBox="1"/>
            <p:nvPr/>
          </p:nvSpPr>
          <p:spPr>
            <a:xfrm>
              <a:off x="2852741" y="3588604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업무 분담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5CB023C-92C4-41A8-9168-A87294159468}"/>
              </a:ext>
            </a:extLst>
          </p:cNvPr>
          <p:cNvGrpSpPr/>
          <p:nvPr/>
        </p:nvGrpSpPr>
        <p:grpSpPr>
          <a:xfrm>
            <a:off x="6707841" y="4124028"/>
            <a:ext cx="3706872" cy="861774"/>
            <a:chOff x="1587500" y="4654433"/>
            <a:chExt cx="3706872" cy="8617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F87302-AFDC-4100-88B1-A8FDC6916379}"/>
                </a:ext>
              </a:extLst>
            </p:cNvPr>
            <p:cNvSpPr txBox="1"/>
            <p:nvPr/>
          </p:nvSpPr>
          <p:spPr>
            <a:xfrm>
              <a:off x="1587500" y="4654433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07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62E886B-E3E8-4AFE-89AE-3A6B99C4C578}"/>
                </a:ext>
              </a:extLst>
            </p:cNvPr>
            <p:cNvSpPr/>
            <p:nvPr/>
          </p:nvSpPr>
          <p:spPr>
            <a:xfrm>
              <a:off x="2681126" y="5005231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9FF8FB-AEE2-4DFB-9239-02BBDA8CB050}"/>
                </a:ext>
              </a:extLst>
            </p:cNvPr>
            <p:cNvSpPr txBox="1"/>
            <p:nvPr/>
          </p:nvSpPr>
          <p:spPr>
            <a:xfrm>
              <a:off x="2852741" y="4980783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종합설계 수행 일정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441B4F4-CE79-45E3-B148-684BAABE7A56}"/>
              </a:ext>
            </a:extLst>
          </p:cNvPr>
          <p:cNvGrpSpPr/>
          <p:nvPr/>
        </p:nvGrpSpPr>
        <p:grpSpPr>
          <a:xfrm>
            <a:off x="6707841" y="5259477"/>
            <a:ext cx="3710141" cy="861774"/>
            <a:chOff x="6491228" y="1870075"/>
            <a:chExt cx="3710141" cy="86177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8D79534-5769-4CDD-B587-83E4D2A49F7D}"/>
                </a:ext>
              </a:extLst>
            </p:cNvPr>
            <p:cNvSpPr txBox="1"/>
            <p:nvPr/>
          </p:nvSpPr>
          <p:spPr>
            <a:xfrm>
              <a:off x="6491228" y="1870075"/>
              <a:ext cx="9861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>
                  <a:solidFill>
                    <a:srgbClr val="152B39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08</a:t>
              </a:r>
              <a:endParaRPr lang="ko-KR" altLang="en-US" sz="5000" b="1" dirty="0">
                <a:solidFill>
                  <a:srgbClr val="152B39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ACC83D4-9776-46E5-B122-30527A6599AF}"/>
                </a:ext>
              </a:extLst>
            </p:cNvPr>
            <p:cNvSpPr/>
            <p:nvPr/>
          </p:nvSpPr>
          <p:spPr>
            <a:xfrm>
              <a:off x="7584854" y="2220873"/>
              <a:ext cx="2613246" cy="314423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84E3D50-3864-4D10-AA25-57AB771A4633}"/>
                </a:ext>
              </a:extLst>
            </p:cNvPr>
            <p:cNvSpPr txBox="1"/>
            <p:nvPr/>
          </p:nvSpPr>
          <p:spPr>
            <a:xfrm>
              <a:off x="7756469" y="2196425"/>
              <a:ext cx="2444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필요 기술 및 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7403" y="107662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종합설계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1DA8EC-0CD1-4165-BACC-E58674177939}"/>
              </a:ext>
            </a:extLst>
          </p:cNvPr>
          <p:cNvGrpSpPr/>
          <p:nvPr/>
        </p:nvGrpSpPr>
        <p:grpSpPr>
          <a:xfrm>
            <a:off x="567714" y="1533134"/>
            <a:ext cx="11461726" cy="1664916"/>
            <a:chOff x="567714" y="1353518"/>
            <a:chExt cx="10990302" cy="1664916"/>
          </a:xfrm>
        </p:grpSpPr>
        <p:sp>
          <p:nvSpPr>
            <p:cNvPr id="7" name="직사각형 7">
              <a:extLst>
                <a:ext uri="{FF2B5EF4-FFF2-40B4-BE49-F238E27FC236}">
                  <a16:creationId xmlns:a16="http://schemas.microsoft.com/office/drawing/2014/main" id="{8B822F5A-9B9F-204D-8FEE-28D7FD6CEA6B}"/>
                </a:ext>
              </a:extLst>
            </p:cNvPr>
            <p:cNvSpPr/>
            <p:nvPr/>
          </p:nvSpPr>
          <p:spPr>
            <a:xfrm>
              <a:off x="584113" y="1353518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C62D6-9219-5D4C-8019-CEB357BB5DA4}"/>
                </a:ext>
              </a:extLst>
            </p:cNvPr>
            <p:cNvSpPr txBox="1"/>
            <p:nvPr/>
          </p:nvSpPr>
          <p:spPr>
            <a:xfrm>
              <a:off x="584112" y="1364692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연구 개발 배경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CD1D8-AFB3-6943-86FB-ACADBBAF1203}"/>
                </a:ext>
              </a:extLst>
            </p:cNvPr>
            <p:cNvSpPr txBox="1"/>
            <p:nvPr/>
          </p:nvSpPr>
          <p:spPr>
            <a:xfrm>
              <a:off x="567714" y="1725836"/>
              <a:ext cx="10990302" cy="12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많은 사람들이 빠르고 간단하게 이용 가능한 편의점을 시각 장애인은 비슷한 외관을 가지고 있는 제품들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 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사이에서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원하는 제품을 찾기 위해 촉각과 애매한 색 인지를 통해 구매를 하기 때문에 원하는 제품의 구매가 힘듦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833037-51D6-4265-8832-8FA5AFFBFC7D}"/>
              </a:ext>
            </a:extLst>
          </p:cNvPr>
          <p:cNvGrpSpPr/>
          <p:nvPr/>
        </p:nvGrpSpPr>
        <p:grpSpPr>
          <a:xfrm>
            <a:off x="567714" y="3259841"/>
            <a:ext cx="10990302" cy="1249418"/>
            <a:chOff x="567714" y="3671655"/>
            <a:chExt cx="10990302" cy="1249418"/>
          </a:xfrm>
        </p:grpSpPr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id="{095856D5-53DA-7842-95A1-876D85D3DAEF}"/>
                </a:ext>
              </a:extLst>
            </p:cNvPr>
            <p:cNvSpPr/>
            <p:nvPr/>
          </p:nvSpPr>
          <p:spPr>
            <a:xfrm>
              <a:off x="584113" y="3671655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307102-4473-F241-8A98-15493C8D2D7B}"/>
                </a:ext>
              </a:extLst>
            </p:cNvPr>
            <p:cNvSpPr txBox="1"/>
            <p:nvPr/>
          </p:nvSpPr>
          <p:spPr>
            <a:xfrm>
              <a:off x="584112" y="3682829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연구 개발 목표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5642D5-FE0B-3E43-90CF-1252C7D05B01}"/>
                </a:ext>
              </a:extLst>
            </p:cNvPr>
            <p:cNvSpPr txBox="1"/>
            <p:nvPr/>
          </p:nvSpPr>
          <p:spPr>
            <a:xfrm>
              <a:off x="567714" y="4043973"/>
              <a:ext cx="10990302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카메라를 통해 편의점 제품 분석 후 제품 정보를 사용자에게 제공하는 어플리케이션 제작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장애인 접근성을 최대한 높여 불편함이 없도록 개발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5692B4-EF64-48FE-A4E8-37BC9BBFCDC6}"/>
              </a:ext>
            </a:extLst>
          </p:cNvPr>
          <p:cNvGrpSpPr/>
          <p:nvPr/>
        </p:nvGrpSpPr>
        <p:grpSpPr>
          <a:xfrm>
            <a:off x="567714" y="4979435"/>
            <a:ext cx="10990302" cy="1249418"/>
            <a:chOff x="567714" y="3671655"/>
            <a:chExt cx="10990302" cy="1249418"/>
          </a:xfrm>
        </p:grpSpPr>
        <p:sp>
          <p:nvSpPr>
            <p:cNvPr id="14" name="직사각형 7">
              <a:extLst>
                <a:ext uri="{FF2B5EF4-FFF2-40B4-BE49-F238E27FC236}">
                  <a16:creationId xmlns:a16="http://schemas.microsoft.com/office/drawing/2014/main" id="{FC577C75-2283-4EFD-9190-4465A43BCCC1}"/>
                </a:ext>
              </a:extLst>
            </p:cNvPr>
            <p:cNvSpPr/>
            <p:nvPr/>
          </p:nvSpPr>
          <p:spPr>
            <a:xfrm>
              <a:off x="584113" y="3671655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567980-FFB0-4FB4-B75F-1ACE7D558337}"/>
                </a:ext>
              </a:extLst>
            </p:cNvPr>
            <p:cNvSpPr txBox="1"/>
            <p:nvPr/>
          </p:nvSpPr>
          <p:spPr>
            <a:xfrm>
              <a:off x="584112" y="3682829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연구 개발 효과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8BCC3D-4AC9-4180-A12C-23606DD36990}"/>
                </a:ext>
              </a:extLst>
            </p:cNvPr>
            <p:cNvSpPr txBox="1"/>
            <p:nvPr/>
          </p:nvSpPr>
          <p:spPr>
            <a:xfrm>
              <a:off x="567714" y="4043973"/>
              <a:ext cx="10990302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원하는 제품을 기존에 걸리던 시간보다 빠르고 정확하게 찾도록 도움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시각 장애인들의 독립적인 경제활동 기대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33F67D-8C12-47E3-8255-20D661FC8E8E}"/>
              </a:ext>
            </a:extLst>
          </p:cNvPr>
          <p:cNvGrpSpPr/>
          <p:nvPr/>
        </p:nvGrpSpPr>
        <p:grpSpPr>
          <a:xfrm>
            <a:off x="567714" y="2775183"/>
            <a:ext cx="4696575" cy="3932734"/>
            <a:chOff x="4471735" y="1014685"/>
            <a:chExt cx="5393624" cy="451641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C3B9AF0-7CCC-4624-B311-059153741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481" b="40114"/>
            <a:stretch/>
          </p:blipFill>
          <p:spPr>
            <a:xfrm>
              <a:off x="4471737" y="2524455"/>
              <a:ext cx="5393622" cy="30066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9374881-76E0-4208-8DF9-A7C241994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333" b="40262"/>
            <a:stretch/>
          </p:blipFill>
          <p:spPr>
            <a:xfrm>
              <a:off x="4471735" y="1578190"/>
              <a:ext cx="5393624" cy="30066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82D033A-E5F8-4425-9660-D9280D921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815" b="38666"/>
            <a:stretch/>
          </p:blipFill>
          <p:spPr>
            <a:xfrm>
              <a:off x="4471736" y="1014685"/>
              <a:ext cx="5393623" cy="3019541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7A35FDE-BE41-4DD1-AC33-5BF0EA8CA4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691" b="40438"/>
          <a:stretch/>
        </p:blipFill>
        <p:spPr>
          <a:xfrm>
            <a:off x="6164391" y="3289635"/>
            <a:ext cx="5393625" cy="29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2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1743" y="107662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관련 사례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1DA8EC-0CD1-4165-BACC-E58674177939}"/>
              </a:ext>
            </a:extLst>
          </p:cNvPr>
          <p:cNvGrpSpPr/>
          <p:nvPr/>
        </p:nvGrpSpPr>
        <p:grpSpPr>
          <a:xfrm>
            <a:off x="567714" y="1153968"/>
            <a:ext cx="10990302" cy="1664916"/>
            <a:chOff x="567714" y="1353518"/>
            <a:chExt cx="10990302" cy="1664916"/>
          </a:xfrm>
        </p:grpSpPr>
        <p:sp>
          <p:nvSpPr>
            <p:cNvPr id="7" name="직사각형 7">
              <a:extLst>
                <a:ext uri="{FF2B5EF4-FFF2-40B4-BE49-F238E27FC236}">
                  <a16:creationId xmlns:a16="http://schemas.microsoft.com/office/drawing/2014/main" id="{8B822F5A-9B9F-204D-8FEE-28D7FD6CEA6B}"/>
                </a:ext>
              </a:extLst>
            </p:cNvPr>
            <p:cNvSpPr/>
            <p:nvPr/>
          </p:nvSpPr>
          <p:spPr>
            <a:xfrm>
              <a:off x="584113" y="1353518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C62D6-9219-5D4C-8019-CEB357BB5DA4}"/>
                </a:ext>
              </a:extLst>
            </p:cNvPr>
            <p:cNvSpPr txBox="1"/>
            <p:nvPr/>
          </p:nvSpPr>
          <p:spPr>
            <a:xfrm>
              <a:off x="584112" y="1364692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빅스비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비전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CD1D8-AFB3-6943-86FB-ACADBBAF1203}"/>
                </a:ext>
              </a:extLst>
            </p:cNvPr>
            <p:cNvSpPr txBox="1"/>
            <p:nvPr/>
          </p:nvSpPr>
          <p:spPr>
            <a:xfrm>
              <a:off x="567714" y="1725836"/>
              <a:ext cx="10990302" cy="12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사용자가 더 많은 정보를 쉽게 찾을 수 있도록 특정 모델에서 기본 탑재된 기능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빅스비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비전을 실행 시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보이는 것을 쇼핑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검색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번역까지 가능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시각 장애 또는 시력이 나쁜 사용자를 돕는 기능 추가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833037-51D6-4265-8832-8FA5AFFBFC7D}"/>
              </a:ext>
            </a:extLst>
          </p:cNvPr>
          <p:cNvGrpSpPr/>
          <p:nvPr/>
        </p:nvGrpSpPr>
        <p:grpSpPr>
          <a:xfrm>
            <a:off x="567714" y="2886780"/>
            <a:ext cx="10990302" cy="2080414"/>
            <a:chOff x="567714" y="3671655"/>
            <a:chExt cx="10990302" cy="2080414"/>
          </a:xfrm>
        </p:grpSpPr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id="{095856D5-53DA-7842-95A1-876D85D3DAEF}"/>
                </a:ext>
              </a:extLst>
            </p:cNvPr>
            <p:cNvSpPr/>
            <p:nvPr/>
          </p:nvSpPr>
          <p:spPr>
            <a:xfrm>
              <a:off x="584113" y="3671655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307102-4473-F241-8A98-15493C8D2D7B}"/>
                </a:ext>
              </a:extLst>
            </p:cNvPr>
            <p:cNvSpPr txBox="1"/>
            <p:nvPr/>
          </p:nvSpPr>
          <p:spPr>
            <a:xfrm>
              <a:off x="584112" y="3682829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단점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5642D5-FE0B-3E43-90CF-1252C7D05B01}"/>
                </a:ext>
              </a:extLst>
            </p:cNvPr>
            <p:cNvSpPr txBox="1"/>
            <p:nvPr/>
          </p:nvSpPr>
          <p:spPr>
            <a:xfrm>
              <a:off x="567714" y="4043973"/>
              <a:ext cx="10990302" cy="17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정면이 아닌 제품의 사진은 인식 불가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인식 범위의 과도함으로 인한 정확성 저하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여러 기능을 지원하기 때문에 제품 검색 기능의 설정 필요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제품 검색의 기능은 최저가 검색을 이용한 쇼핑의 기능으로 장애인 접근성에는 맞지 않음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5692B4-EF64-48FE-A4E8-37BC9BBFCDC6}"/>
              </a:ext>
            </a:extLst>
          </p:cNvPr>
          <p:cNvGrpSpPr/>
          <p:nvPr/>
        </p:nvGrpSpPr>
        <p:grpSpPr>
          <a:xfrm>
            <a:off x="567714" y="5005959"/>
            <a:ext cx="10990302" cy="1664916"/>
            <a:chOff x="567714" y="3671655"/>
            <a:chExt cx="10990302" cy="1664916"/>
          </a:xfrm>
        </p:grpSpPr>
        <p:sp>
          <p:nvSpPr>
            <p:cNvPr id="14" name="직사각형 7">
              <a:extLst>
                <a:ext uri="{FF2B5EF4-FFF2-40B4-BE49-F238E27FC236}">
                  <a16:creationId xmlns:a16="http://schemas.microsoft.com/office/drawing/2014/main" id="{FC577C75-2283-4EFD-9190-4465A43BCCC1}"/>
                </a:ext>
              </a:extLst>
            </p:cNvPr>
            <p:cNvSpPr/>
            <p:nvPr/>
          </p:nvSpPr>
          <p:spPr>
            <a:xfrm>
              <a:off x="584113" y="3671655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567980-FFB0-4FB4-B75F-1ACE7D558337}"/>
                </a:ext>
              </a:extLst>
            </p:cNvPr>
            <p:cNvSpPr txBox="1"/>
            <p:nvPr/>
          </p:nvSpPr>
          <p:spPr>
            <a:xfrm>
              <a:off x="584112" y="3682829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 err="1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차별점</a:t>
              </a:r>
              <a:endPara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8BCC3D-4AC9-4180-A12C-23606DD36990}"/>
                </a:ext>
              </a:extLst>
            </p:cNvPr>
            <p:cNvSpPr txBox="1"/>
            <p:nvPr/>
          </p:nvSpPr>
          <p:spPr>
            <a:xfrm>
              <a:off x="567714" y="4043973"/>
              <a:ext cx="10990302" cy="12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원통형 제품의 경우 여러 각도에서의 제품 인식이 가능하도록 충분한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데이터셋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수집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인식 범위를 편의점 제품으로만 집중하여 제품을 정확하게 판별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쇼핑의 기능이 아닌 장애인 접근성을 높이는 것을 목적으로 한 제품의 정보 알림을 위주로 개발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431E87-94A8-4459-B761-D551FBE93483}"/>
              </a:ext>
            </a:extLst>
          </p:cNvPr>
          <p:cNvSpPr/>
          <p:nvPr/>
        </p:nvSpPr>
        <p:spPr>
          <a:xfrm>
            <a:off x="9184640" y="3566160"/>
            <a:ext cx="2560320" cy="660400"/>
          </a:xfrm>
          <a:prstGeom prst="rect">
            <a:avLst/>
          </a:prstGeom>
          <a:noFill/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3A147B-BB52-4628-B94B-727DFC93B46B}"/>
              </a:ext>
            </a:extLst>
          </p:cNvPr>
          <p:cNvGrpSpPr/>
          <p:nvPr/>
        </p:nvGrpSpPr>
        <p:grpSpPr>
          <a:xfrm>
            <a:off x="6583653" y="894284"/>
            <a:ext cx="5304857" cy="3703545"/>
            <a:chOff x="6583653" y="894284"/>
            <a:chExt cx="5304857" cy="370354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FC589DF-ACF4-4A95-8658-F971AC1C7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964" b="8148"/>
            <a:stretch/>
          </p:blipFill>
          <p:spPr>
            <a:xfrm>
              <a:off x="9053897" y="894284"/>
              <a:ext cx="2834613" cy="3703545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2C5B55C-F3F4-4106-89EE-BFC53516EC51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884147" y="3778573"/>
              <a:ext cx="1534173" cy="110675"/>
            </a:xfrm>
            <a:prstGeom prst="straightConnector1">
              <a:avLst/>
            </a:prstGeom>
            <a:ln w="381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6E77FD-58B0-44B9-B590-2AECCD20C104}"/>
                </a:ext>
              </a:extLst>
            </p:cNvPr>
            <p:cNvSpPr txBox="1"/>
            <p:nvPr/>
          </p:nvSpPr>
          <p:spPr>
            <a:xfrm>
              <a:off x="6583653" y="3132242"/>
              <a:ext cx="26009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로션을 제대로 인식하지 못해 세수대야로 표기</a:t>
              </a:r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16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11593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785" y="107662"/>
            <a:ext cx="397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시스템 수행 시나리오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DB3E7F3-84FF-4D83-9079-0536D3FDF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5" y="1155447"/>
            <a:ext cx="851013" cy="8510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5339AA-5E21-44BC-9A64-3F87B4D739CA}"/>
              </a:ext>
            </a:extLst>
          </p:cNvPr>
          <p:cNvSpPr/>
          <p:nvPr/>
        </p:nvSpPr>
        <p:spPr>
          <a:xfrm>
            <a:off x="1242740" y="1135304"/>
            <a:ext cx="1809628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Client</a:t>
            </a:r>
            <a:endParaRPr lang="en-US" altLang="ko-KR" sz="24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8058F70-D17B-4888-9150-1A1BD20C1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459" y="1131811"/>
            <a:ext cx="926715" cy="92671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B248C2-D062-4436-A5B6-0139EA2E606D}"/>
              </a:ext>
            </a:extLst>
          </p:cNvPr>
          <p:cNvSpPr/>
          <p:nvPr/>
        </p:nvSpPr>
        <p:spPr>
          <a:xfrm>
            <a:off x="5586137" y="1121206"/>
            <a:ext cx="21044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Server</a:t>
            </a:r>
          </a:p>
          <a:p>
            <a:pPr algn="ctr"/>
            <a:r>
              <a:rPr lang="en-US" altLang="ko-KR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(Google Cloud)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DB7835A-1F2E-476B-B0F3-BC02302B4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627" y="1209264"/>
            <a:ext cx="752324" cy="7523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5AFB8D-5352-4DDC-9D3F-2294467B26D3}"/>
              </a:ext>
            </a:extLst>
          </p:cNvPr>
          <p:cNvSpPr/>
          <p:nvPr/>
        </p:nvSpPr>
        <p:spPr>
          <a:xfrm>
            <a:off x="261594" y="2197016"/>
            <a:ext cx="2890900" cy="438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BDD4E91-75E8-4511-922D-E1FF4DC59DC5}"/>
              </a:ext>
            </a:extLst>
          </p:cNvPr>
          <p:cNvSpPr/>
          <p:nvPr/>
        </p:nvSpPr>
        <p:spPr>
          <a:xfrm>
            <a:off x="247534" y="2356808"/>
            <a:ext cx="1729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OpenCV</a:t>
            </a:r>
            <a:r>
              <a:rPr lang="en-US" altLang="ko-KR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-Yolo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제품 </a:t>
            </a:r>
            <a:r>
              <a:rPr lang="ko-KR" altLang="en-US" b="1" dirty="0" err="1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포커싱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B0DA749-16AA-4D88-A416-F66FEFAD3037}"/>
              </a:ext>
            </a:extLst>
          </p:cNvPr>
          <p:cNvGrpSpPr/>
          <p:nvPr/>
        </p:nvGrpSpPr>
        <p:grpSpPr>
          <a:xfrm>
            <a:off x="1986350" y="2517070"/>
            <a:ext cx="1026275" cy="621325"/>
            <a:chOff x="2953046" y="3359728"/>
            <a:chExt cx="1182111" cy="847178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5B80989F-8D6C-428C-A9E4-949687EC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8427">
              <a:off x="3188493" y="3493666"/>
              <a:ext cx="708496" cy="582883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0532314-54A2-494D-AF66-D77F6751A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046" y="3359728"/>
              <a:ext cx="1182111" cy="847178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FCAF2C5-09BB-4332-A330-6657F0855DBD}"/>
              </a:ext>
            </a:extLst>
          </p:cNvPr>
          <p:cNvGrpSpPr/>
          <p:nvPr/>
        </p:nvGrpSpPr>
        <p:grpSpPr>
          <a:xfrm>
            <a:off x="2127253" y="4045414"/>
            <a:ext cx="742513" cy="701694"/>
            <a:chOff x="3043969" y="3443038"/>
            <a:chExt cx="1014856" cy="878185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A8A8568A-090F-46FC-9474-B47DD64E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969" y="3443038"/>
              <a:ext cx="1014856" cy="878185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D8849CF2-DEA6-40E7-B00C-2B44B2BB5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8427">
              <a:off x="3134795" y="3535779"/>
              <a:ext cx="841982" cy="692702"/>
            </a:xfrm>
            <a:prstGeom prst="rect">
              <a:avLst/>
            </a:prstGeom>
          </p:spPr>
        </p:pic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5F11DA4-42D9-4286-96DF-1C8929C532C1}"/>
              </a:ext>
            </a:extLst>
          </p:cNvPr>
          <p:cNvSpPr/>
          <p:nvPr/>
        </p:nvSpPr>
        <p:spPr>
          <a:xfrm>
            <a:off x="385229" y="3956291"/>
            <a:ext cx="1462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객체 이미지 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도출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8807AB38-9A48-40AD-9CD8-C75F5F41223B}"/>
              </a:ext>
            </a:extLst>
          </p:cNvPr>
          <p:cNvGrpSpPr/>
          <p:nvPr/>
        </p:nvGrpSpPr>
        <p:grpSpPr>
          <a:xfrm>
            <a:off x="1382065" y="5598236"/>
            <a:ext cx="612163" cy="588171"/>
            <a:chOff x="4747874" y="4426471"/>
            <a:chExt cx="616031" cy="586543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C9CF234D-55E8-4213-8E3D-9984389C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738" y="4426471"/>
              <a:ext cx="546304" cy="586543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209771B0-F832-4BB6-81AB-FE18D7719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874" y="4469328"/>
              <a:ext cx="616031" cy="505555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1FDD1B9-C3D9-4625-81FE-803640E915B9}"/>
              </a:ext>
            </a:extLst>
          </p:cNvPr>
          <p:cNvSpPr/>
          <p:nvPr/>
        </p:nvSpPr>
        <p:spPr>
          <a:xfrm>
            <a:off x="306969" y="5439743"/>
            <a:ext cx="1160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전처리</a:t>
            </a:r>
            <a:endParaRPr lang="en-US" altLang="ko-KR" sz="20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CD8D863A-A0F3-493B-809A-8961A43930FA}"/>
              </a:ext>
            </a:extLst>
          </p:cNvPr>
          <p:cNvSpPr/>
          <p:nvPr/>
        </p:nvSpPr>
        <p:spPr>
          <a:xfrm rot="16200000">
            <a:off x="3840292" y="2332398"/>
            <a:ext cx="326038" cy="91767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0C2383-EB01-493E-B8D0-668634F6DC13}"/>
              </a:ext>
            </a:extLst>
          </p:cNvPr>
          <p:cNvSpPr/>
          <p:nvPr/>
        </p:nvSpPr>
        <p:spPr>
          <a:xfrm>
            <a:off x="2796637" y="2928074"/>
            <a:ext cx="2308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전처리 결과물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전달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EBF1F5F-6B2D-4598-AE90-EF7EB8B380A0}"/>
              </a:ext>
            </a:extLst>
          </p:cNvPr>
          <p:cNvSpPr/>
          <p:nvPr/>
        </p:nvSpPr>
        <p:spPr>
          <a:xfrm>
            <a:off x="3057870" y="5035868"/>
            <a:ext cx="179023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제품 정보 전달 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CDC41B-EAE8-4D2C-9C3B-EA53240C62E5}"/>
              </a:ext>
            </a:extLst>
          </p:cNvPr>
          <p:cNvSpPr/>
          <p:nvPr/>
        </p:nvSpPr>
        <p:spPr>
          <a:xfrm>
            <a:off x="9793127" y="1122452"/>
            <a:ext cx="2293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Data</a:t>
            </a:r>
            <a:r>
              <a:rPr lang="ko-KR" altLang="en-US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32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Set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CD8BE113-CF23-4CC8-8F30-E3D09580AC3B}"/>
              </a:ext>
            </a:extLst>
          </p:cNvPr>
          <p:cNvSpPr/>
          <p:nvPr/>
        </p:nvSpPr>
        <p:spPr>
          <a:xfrm rot="5400000">
            <a:off x="3840292" y="4530885"/>
            <a:ext cx="326038" cy="91767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DAD74F3E-7900-4FC7-99E1-1E34A079F373}"/>
              </a:ext>
            </a:extLst>
          </p:cNvPr>
          <p:cNvSpPr/>
          <p:nvPr/>
        </p:nvSpPr>
        <p:spPr>
          <a:xfrm rot="5400000">
            <a:off x="8189165" y="2361509"/>
            <a:ext cx="293171" cy="839121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EDAF7AB-10C5-43E7-A374-70E4B3543A0D}"/>
              </a:ext>
            </a:extLst>
          </p:cNvPr>
          <p:cNvSpPr/>
          <p:nvPr/>
        </p:nvSpPr>
        <p:spPr>
          <a:xfrm>
            <a:off x="4754792" y="2195571"/>
            <a:ext cx="2890900" cy="438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7" name="Picture 40" descr="Logo&#10;&#10;Description automatically generated">
            <a:extLst>
              <a:ext uri="{FF2B5EF4-FFF2-40B4-BE49-F238E27FC236}">
                <a16:creationId xmlns:a16="http://schemas.microsoft.com/office/drawing/2014/main" id="{477435BB-B359-44C1-955E-AC8B681030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13" y="3767242"/>
            <a:ext cx="1043085" cy="667978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96F2D9CA-C5EE-4B81-B773-33C46A171A8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93" y="2299403"/>
            <a:ext cx="876183" cy="71304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F6515765-7638-4B58-9B9A-380E2311FE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5231" r="93692">
                        <a14:foregroundMark x1="17385" y1="76000" x2="17385" y2="76000"/>
                        <a14:foregroundMark x1="7077" y1="74923" x2="7077" y2="74923"/>
                        <a14:foregroundMark x1="5231" y1="74462" x2="5231" y2="74462"/>
                        <a14:foregroundMark x1="24154" y1="72923" x2="24154" y2="72923"/>
                        <a14:foregroundMark x1="40462" y1="75538" x2="40462" y2="75538"/>
                        <a14:foregroundMark x1="58769" y1="73077" x2="58769" y2="73077"/>
                        <a14:foregroundMark x1="72615" y1="72615" x2="72615" y2="72615"/>
                        <a14:foregroundMark x1="82923" y1="77385" x2="82923" y2="77385"/>
                        <a14:foregroundMark x1="93692" y1="76000" x2="93692" y2="76000"/>
                        <a14:foregroundMark x1="93538" y1="75385" x2="93538" y2="7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2894" y="3601914"/>
            <a:ext cx="943888" cy="943888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BD75EF-55EE-490A-BCDE-8FED41D1A592}"/>
              </a:ext>
            </a:extLst>
          </p:cNvPr>
          <p:cNvSpPr/>
          <p:nvPr/>
        </p:nvSpPr>
        <p:spPr>
          <a:xfrm>
            <a:off x="9039508" y="2195321"/>
            <a:ext cx="2890900" cy="438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5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EB03ED4-8B8C-4DD3-9394-4EE8DCE5B593}"/>
              </a:ext>
            </a:extLst>
          </p:cNvPr>
          <p:cNvGrpSpPr/>
          <p:nvPr/>
        </p:nvGrpSpPr>
        <p:grpSpPr>
          <a:xfrm>
            <a:off x="9254051" y="2329727"/>
            <a:ext cx="880031" cy="824116"/>
            <a:chOff x="11214190" y="2550671"/>
            <a:chExt cx="877309" cy="85316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C98346E-D901-446E-B95D-7AC8F1F3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4190" y="2550671"/>
              <a:ext cx="440635" cy="440635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FAD87C6-A275-4CF3-ACD7-473E7CA9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1080">
              <a:off x="11407288" y="2604137"/>
              <a:ext cx="440635" cy="440635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FE7BD7D8-8424-4CB2-B484-0DD76909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2737">
              <a:off x="11675652" y="2621709"/>
              <a:ext cx="440635" cy="298559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BF6C18CE-3292-4FB7-8489-46E16255C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6547">
              <a:off x="11262425" y="2954080"/>
              <a:ext cx="440635" cy="440635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E8B89D4-5DF1-4542-904C-74E4399D8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7831">
              <a:off x="11650864" y="2963201"/>
              <a:ext cx="440635" cy="440635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F06DD37-F641-4AB8-B0EE-F7988DDAA24E}"/>
              </a:ext>
            </a:extLst>
          </p:cNvPr>
          <p:cNvGrpSpPr/>
          <p:nvPr/>
        </p:nvGrpSpPr>
        <p:grpSpPr>
          <a:xfrm>
            <a:off x="10854991" y="2348368"/>
            <a:ext cx="880031" cy="824116"/>
            <a:chOff x="11214190" y="2550671"/>
            <a:chExt cx="877309" cy="853165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FC7535B-5180-4685-A53C-CBEBBE37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4190" y="2550671"/>
              <a:ext cx="440635" cy="440635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BA71832E-99D8-4B29-B187-6CB3504F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1080">
              <a:off x="11407288" y="2604137"/>
              <a:ext cx="440635" cy="440635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974B668-BAF9-4B83-83FE-E3CD9C3D2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2737">
              <a:off x="11675652" y="2621709"/>
              <a:ext cx="440635" cy="29855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909B84BC-90DC-41B8-96F8-BBCCE1EB0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6547">
              <a:off x="11262425" y="2954080"/>
              <a:ext cx="440635" cy="440635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3BAD9541-F6FB-4E4B-9AC7-DEA67001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7831">
              <a:off x="11650864" y="2963201"/>
              <a:ext cx="440635" cy="44063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D0FBFE1-90F6-4A0B-BB37-C757BADED02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868" y="4989720"/>
            <a:ext cx="440634" cy="439995"/>
          </a:xfrm>
          <a:prstGeom prst="rect">
            <a:avLst/>
          </a:prstGeom>
        </p:spPr>
      </p:pic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B231563-FF9C-40A7-9811-356B220BF72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885" y="3876342"/>
            <a:ext cx="1447159" cy="419919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4C142516-7708-4816-BB7C-6F1952D391BA}"/>
              </a:ext>
            </a:extLst>
          </p:cNvPr>
          <p:cNvGrpSpPr/>
          <p:nvPr/>
        </p:nvGrpSpPr>
        <p:grpSpPr>
          <a:xfrm>
            <a:off x="10089460" y="5627625"/>
            <a:ext cx="877309" cy="853165"/>
            <a:chOff x="11214190" y="2550671"/>
            <a:chExt cx="877309" cy="853165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0E40F90-F645-4DBD-89F7-07D37FDE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4190" y="2550671"/>
              <a:ext cx="440635" cy="44063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28BD02C-F170-4617-A299-29C95C8E0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1080">
              <a:off x="11407288" y="2604137"/>
              <a:ext cx="440635" cy="44063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77BE157-5CD3-453E-9A08-867EFB67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2737">
              <a:off x="11675652" y="2621709"/>
              <a:ext cx="440635" cy="29855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CC744E4-955A-454A-BBFD-E5D05246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6547">
              <a:off x="11262425" y="2954080"/>
              <a:ext cx="440635" cy="44063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248FCA7-08A7-4348-8AC1-C6E2DA18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7831">
              <a:off x="11650864" y="2963201"/>
              <a:ext cx="440635" cy="440635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CBEE449-A3EE-455F-B7B2-57087936960B}"/>
              </a:ext>
            </a:extLst>
          </p:cNvPr>
          <p:cNvGrpSpPr/>
          <p:nvPr/>
        </p:nvGrpSpPr>
        <p:grpSpPr>
          <a:xfrm>
            <a:off x="10055767" y="2348368"/>
            <a:ext cx="880031" cy="824116"/>
            <a:chOff x="11214190" y="2550671"/>
            <a:chExt cx="877309" cy="853165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9C3C66A-E472-4A1F-A83D-4F095915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4190" y="2550671"/>
              <a:ext cx="440635" cy="440635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8293BF1-FF31-4FE6-8A57-7E993B40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11080">
              <a:off x="11407288" y="2604137"/>
              <a:ext cx="440635" cy="440635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3B69856D-55B1-4217-9593-DE89D2F3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2737">
              <a:off x="11675652" y="2621709"/>
              <a:ext cx="440635" cy="298559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8D44062E-6D87-4AD6-9F5E-1D9F48EF2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6547">
              <a:off x="11262425" y="2954080"/>
              <a:ext cx="440635" cy="440635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7436DE30-3246-434F-BA80-1632B7C0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47831">
              <a:off x="11650864" y="2963201"/>
              <a:ext cx="440635" cy="440635"/>
            </a:xfrm>
            <a:prstGeom prst="rect">
              <a:avLst/>
            </a:prstGeom>
          </p:spPr>
        </p:pic>
      </p:grp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3876E40F-8A3E-4A0D-8C63-F3E94C1514E0}"/>
              </a:ext>
            </a:extLst>
          </p:cNvPr>
          <p:cNvSpPr/>
          <p:nvPr/>
        </p:nvSpPr>
        <p:spPr>
          <a:xfrm rot="10800000">
            <a:off x="10348470" y="3317467"/>
            <a:ext cx="276068" cy="39696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화살표: 아래쪽 110">
            <a:extLst>
              <a:ext uri="{FF2B5EF4-FFF2-40B4-BE49-F238E27FC236}">
                <a16:creationId xmlns:a16="http://schemas.microsoft.com/office/drawing/2014/main" id="{14E0A060-44F6-428C-A981-637E93D1EBC0}"/>
              </a:ext>
            </a:extLst>
          </p:cNvPr>
          <p:cNvSpPr/>
          <p:nvPr/>
        </p:nvSpPr>
        <p:spPr>
          <a:xfrm rot="10800000">
            <a:off x="10346924" y="4450475"/>
            <a:ext cx="276068" cy="39696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>
            <a:off x="6046774" y="3138454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B6E7FB6-E474-4E89-A135-1A8E22027C60}"/>
              </a:ext>
            </a:extLst>
          </p:cNvPr>
          <p:cNvSpPr/>
          <p:nvPr/>
        </p:nvSpPr>
        <p:spPr>
          <a:xfrm>
            <a:off x="10512127" y="3240513"/>
            <a:ext cx="1308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부풀리기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7234306-613E-4470-A3CB-1ADEC80C5C4C}"/>
              </a:ext>
            </a:extLst>
          </p:cNvPr>
          <p:cNvSpPr/>
          <p:nvPr/>
        </p:nvSpPr>
        <p:spPr>
          <a:xfrm>
            <a:off x="10493964" y="4419425"/>
            <a:ext cx="11029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크롤링</a:t>
            </a: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9" name="화살표: 아래쪽 138">
            <a:extLst>
              <a:ext uri="{FF2B5EF4-FFF2-40B4-BE49-F238E27FC236}">
                <a16:creationId xmlns:a16="http://schemas.microsoft.com/office/drawing/2014/main" id="{E1EF5415-0490-41EA-88DA-385226E5AA3E}"/>
              </a:ext>
            </a:extLst>
          </p:cNvPr>
          <p:cNvSpPr/>
          <p:nvPr/>
        </p:nvSpPr>
        <p:spPr>
          <a:xfrm>
            <a:off x="6041237" y="4550328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기어 헤드 윤곽선">
            <a:extLst>
              <a:ext uri="{FF2B5EF4-FFF2-40B4-BE49-F238E27FC236}">
                <a16:creationId xmlns:a16="http://schemas.microsoft.com/office/drawing/2014/main" id="{73CC5712-7880-42C0-9A38-5B8849A463E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5222" y="5705266"/>
            <a:ext cx="889438" cy="889438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0A7456A-0FC9-4EBB-95A8-7C1E6CB04603}"/>
              </a:ext>
            </a:extLst>
          </p:cNvPr>
          <p:cNvSpPr/>
          <p:nvPr/>
        </p:nvSpPr>
        <p:spPr>
          <a:xfrm>
            <a:off x="7509731" y="2827732"/>
            <a:ext cx="16304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전달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87DEDB-C6E7-47F9-A445-AE1B78751408}"/>
              </a:ext>
            </a:extLst>
          </p:cNvPr>
          <p:cNvSpPr/>
          <p:nvPr/>
        </p:nvSpPr>
        <p:spPr>
          <a:xfrm>
            <a:off x="6268360" y="3116274"/>
            <a:ext cx="8182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전달</a:t>
            </a:r>
            <a:endParaRPr lang="en-US" altLang="ko-KR" sz="16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426C6FF-FA88-4A0B-8A3A-2BC24958B22D}"/>
              </a:ext>
            </a:extLst>
          </p:cNvPr>
          <p:cNvSpPr/>
          <p:nvPr/>
        </p:nvSpPr>
        <p:spPr>
          <a:xfrm>
            <a:off x="5096161" y="5106549"/>
            <a:ext cx="2208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CNN </a:t>
            </a:r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기반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알고리즘으로 학습</a:t>
            </a:r>
            <a:endParaRPr lang="en-US" altLang="ko-KR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7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>
            <a:off x="2339301" y="3335563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>
            <a:off x="2328393" y="4962931"/>
            <a:ext cx="318010" cy="544707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Picture 28">
            <a:extLst>
              <a:ext uri="{FF2B5EF4-FFF2-40B4-BE49-F238E27FC236}">
                <a16:creationId xmlns:a16="http://schemas.microsoft.com/office/drawing/2014/main" id="{E16EFD4A-D783-924B-9DDB-F207035B61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34320" y="2461294"/>
            <a:ext cx="1730868" cy="487153"/>
          </a:xfrm>
          <a:prstGeom prst="rect">
            <a:avLst/>
          </a:prstGeom>
        </p:spPr>
      </p:pic>
      <p:pic>
        <p:nvPicPr>
          <p:cNvPr id="81" name="Picture 121" descr="Shape&#10;&#10;Description automatically generated with low confidence">
            <a:extLst>
              <a:ext uri="{FF2B5EF4-FFF2-40B4-BE49-F238E27FC236}">
                <a16:creationId xmlns:a16="http://schemas.microsoft.com/office/drawing/2014/main" id="{44FDF1DF-E6E1-BE47-8E98-9BF3717F1BC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99" y="5530788"/>
            <a:ext cx="700944" cy="700944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A1FDD1B9-C3D9-4625-81FE-803640E915B9}"/>
              </a:ext>
            </a:extLst>
          </p:cNvPr>
          <p:cNvSpPr/>
          <p:nvPr/>
        </p:nvSpPr>
        <p:spPr>
          <a:xfrm>
            <a:off x="1552539" y="6083864"/>
            <a:ext cx="128815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Matrix</a:t>
            </a:r>
            <a:r>
              <a:rPr lang="ko-KR" altLang="en-US" sz="1600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화</a:t>
            </a:r>
            <a:endParaRPr lang="en-US" altLang="ko-KR" sz="1600" b="1" dirty="0">
              <a:solidFill>
                <a:srgbClr val="162C3A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3" name="화살표: 아래쪽 132">
            <a:extLst>
              <a:ext uri="{FF2B5EF4-FFF2-40B4-BE49-F238E27FC236}">
                <a16:creationId xmlns:a16="http://schemas.microsoft.com/office/drawing/2014/main" id="{40085692-DD48-4EB5-BABB-46D53E42A10C}"/>
              </a:ext>
            </a:extLst>
          </p:cNvPr>
          <p:cNvSpPr/>
          <p:nvPr/>
        </p:nvSpPr>
        <p:spPr>
          <a:xfrm rot="16200000">
            <a:off x="2028972" y="5735802"/>
            <a:ext cx="318010" cy="290916"/>
          </a:xfrm>
          <a:prstGeom prst="down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3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9353" y="107662"/>
            <a:ext cx="2727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시스템 구성도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01AC9DB-A1B8-2C4D-B139-DE72DFB73AF2}"/>
              </a:ext>
            </a:extLst>
          </p:cNvPr>
          <p:cNvGrpSpPr/>
          <p:nvPr/>
        </p:nvGrpSpPr>
        <p:grpSpPr>
          <a:xfrm>
            <a:off x="982460" y="830232"/>
            <a:ext cx="11209540" cy="6003109"/>
            <a:chOff x="93591" y="902906"/>
            <a:chExt cx="11209540" cy="6003109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09134C96-988A-1841-942F-0E723C0F873C}"/>
                </a:ext>
              </a:extLst>
            </p:cNvPr>
            <p:cNvSpPr/>
            <p:nvPr/>
          </p:nvSpPr>
          <p:spPr bwMode="auto">
            <a:xfrm>
              <a:off x="93591" y="1316898"/>
              <a:ext cx="3620622" cy="3068619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45" name="Picture 4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BC914F0E-8714-2C47-B56E-BEBF3631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83" y="1771509"/>
              <a:ext cx="1144555" cy="25424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F530BC-41BB-7347-BC09-E323C14DCD1C}"/>
                </a:ext>
              </a:extLst>
            </p:cNvPr>
            <p:cNvSpPr txBox="1"/>
            <p:nvPr/>
          </p:nvSpPr>
          <p:spPr>
            <a:xfrm>
              <a:off x="1182445" y="902906"/>
              <a:ext cx="1637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Client</a:t>
              </a:r>
              <a:endParaRPr lang="en-US" b="1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9D081439-3E8C-5842-B25C-8B002DA5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864" y="1541553"/>
              <a:ext cx="665738" cy="71415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EF6475-7A78-5B41-B15A-263D28F8EC08}"/>
                </a:ext>
              </a:extLst>
            </p:cNvPr>
            <p:cNvGrpSpPr/>
            <p:nvPr/>
          </p:nvGrpSpPr>
          <p:grpSpPr>
            <a:xfrm>
              <a:off x="2695115" y="4725890"/>
              <a:ext cx="4032448" cy="2180125"/>
              <a:chOff x="1835696" y="4340063"/>
              <a:chExt cx="4032448" cy="2180125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6627E055-068B-1243-BC69-DB102B231B71}"/>
                  </a:ext>
                </a:extLst>
              </p:cNvPr>
              <p:cNvSpPr/>
              <p:nvPr/>
            </p:nvSpPr>
            <p:spPr bwMode="auto">
              <a:xfrm>
                <a:off x="1835696" y="4340063"/>
                <a:ext cx="4032448" cy="1718460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pic>
            <p:nvPicPr>
              <p:cNvPr id="39" name="Picture 38" descr="Icon&#10;&#10;Description automatically generated">
                <a:extLst>
                  <a:ext uri="{FF2B5EF4-FFF2-40B4-BE49-F238E27FC236}">
                    <a16:creationId xmlns:a16="http://schemas.microsoft.com/office/drawing/2014/main" id="{F841409D-B60B-4443-91B6-3BA1A8F59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462" y="4430353"/>
                <a:ext cx="1233097" cy="697083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4BFE35-0502-FD47-BC83-A9F35FF12FD8}"/>
                  </a:ext>
                </a:extLst>
              </p:cNvPr>
              <p:cNvSpPr txBox="1"/>
              <p:nvPr/>
            </p:nvSpPr>
            <p:spPr>
              <a:xfrm>
                <a:off x="3032956" y="6058523"/>
                <a:ext cx="1637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Server</a:t>
                </a:r>
              </a:p>
            </p:txBody>
          </p:sp>
          <p:pic>
            <p:nvPicPr>
              <p:cNvPr id="41" name="Picture 40" descr="Logo&#10;&#10;Description automatically generated">
                <a:extLst>
                  <a:ext uri="{FF2B5EF4-FFF2-40B4-BE49-F238E27FC236}">
                    <a16:creationId xmlns:a16="http://schemas.microsoft.com/office/drawing/2014/main" id="{7247FA4E-DBE0-D94C-9DBF-161BCE7BF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1296" y="5192476"/>
                <a:ext cx="1052087" cy="673743"/>
              </a:xfrm>
              <a:prstGeom prst="rect">
                <a:avLst/>
              </a:prstGeom>
            </p:spPr>
          </p:pic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06E910DC-E270-DF4C-9584-9E16C6BC5D88}"/>
                  </a:ext>
                </a:extLst>
              </p:cNvPr>
              <p:cNvSpPr/>
              <p:nvPr/>
            </p:nvSpPr>
            <p:spPr bwMode="auto">
              <a:xfrm>
                <a:off x="2228698" y="5172775"/>
                <a:ext cx="3279405" cy="783967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pic>
            <p:nvPicPr>
              <p:cNvPr id="43" name="Picture 42" descr="Icon&#10;&#10;Description automatically generated">
                <a:extLst>
                  <a:ext uri="{FF2B5EF4-FFF2-40B4-BE49-F238E27FC236}">
                    <a16:creationId xmlns:a16="http://schemas.microsoft.com/office/drawing/2014/main" id="{8837F774-7A89-B04C-9A70-8F30C31F40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426"/>
              <a:stretch/>
            </p:blipFill>
            <p:spPr>
              <a:xfrm>
                <a:off x="2605002" y="5237299"/>
                <a:ext cx="589922" cy="591461"/>
              </a:xfrm>
              <a:prstGeom prst="rect">
                <a:avLst/>
              </a:prstGeom>
            </p:spPr>
          </p:pic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A2CFD02-142E-1447-A8F1-09D47DD7A2A6}"/>
                </a:ext>
              </a:extLst>
            </p:cNvPr>
            <p:cNvSpPr/>
            <p:nvPr/>
          </p:nvSpPr>
          <p:spPr bwMode="auto">
            <a:xfrm>
              <a:off x="6378686" y="1064185"/>
              <a:ext cx="2610782" cy="3314852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6EFD4A-D783-924B-9DDB-F207035B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9174" y="1113420"/>
              <a:ext cx="1730868" cy="487153"/>
            </a:xfrm>
            <a:prstGeom prst="rect">
              <a:avLst/>
            </a:prstGeom>
          </p:spPr>
        </p:pic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A2C7A66-709D-F146-B643-99164EB4E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274" y="2897225"/>
              <a:ext cx="829723" cy="8362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3832DC-EE9E-8E46-B8FA-F7C6A48DB879}"/>
                </a:ext>
              </a:extLst>
            </p:cNvPr>
            <p:cNvSpPr txBox="1"/>
            <p:nvPr/>
          </p:nvSpPr>
          <p:spPr>
            <a:xfrm>
              <a:off x="556611" y="3681041"/>
              <a:ext cx="963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Original Product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CD022D-141A-C944-906A-03B6A7E0B276}"/>
                </a:ext>
              </a:extLst>
            </p:cNvPr>
            <p:cNvSpPr txBox="1"/>
            <p:nvPr/>
          </p:nvSpPr>
          <p:spPr>
            <a:xfrm>
              <a:off x="2287479" y="3586938"/>
              <a:ext cx="1188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Product</a:t>
              </a:r>
            </a:p>
            <a:p>
              <a:pPr algn="ctr"/>
              <a:r>
                <a:rPr lang="en-US" sz="14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Recognition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6E0C8816-2997-3343-ADBF-7F6B767288C7}"/>
                </a:ext>
              </a:extLst>
            </p:cNvPr>
            <p:cNvCxnSpPr/>
            <p:nvPr/>
          </p:nvCxnSpPr>
          <p:spPr bwMode="auto">
            <a:xfrm rot="16200000" flipH="1">
              <a:off x="1254547" y="4827740"/>
              <a:ext cx="1856833" cy="1024303"/>
            </a:xfrm>
            <a:prstGeom prst="bentConnector3">
              <a:avLst>
                <a:gd name="adj1" fmla="val 99786"/>
              </a:avLst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B8E0C4F2-97A6-4E4C-B496-7AD0B5A54C5A}"/>
                </a:ext>
              </a:extLst>
            </p:cNvPr>
            <p:cNvCxnSpPr/>
            <p:nvPr/>
          </p:nvCxnSpPr>
          <p:spPr bwMode="auto">
            <a:xfrm rot="5400000" flipH="1" flipV="1">
              <a:off x="6417688" y="4695591"/>
              <a:ext cx="1899702" cy="1279953"/>
            </a:xfrm>
            <a:prstGeom prst="bentConnector3">
              <a:avLst>
                <a:gd name="adj1" fmla="val 1192"/>
              </a:avLst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E75C2940-E14A-7645-AF4F-3033350FC8E2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1494475" y="4797629"/>
              <a:ext cx="1612556" cy="788729"/>
            </a:xfrm>
            <a:prstGeom prst="bentConnector3">
              <a:avLst>
                <a:gd name="adj1" fmla="val 1396"/>
              </a:avLst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C7D52515-82CB-DE4B-A0E5-2FB2283C89E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6495781" y="4633762"/>
              <a:ext cx="1500600" cy="1004510"/>
            </a:xfrm>
            <a:prstGeom prst="bentConnector3">
              <a:avLst>
                <a:gd name="adj1" fmla="val 100222"/>
              </a:avLst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196814-6F36-C24A-922E-1BEFF2A1F4C1}"/>
                </a:ext>
              </a:extLst>
            </p:cNvPr>
            <p:cNvSpPr txBox="1"/>
            <p:nvPr/>
          </p:nvSpPr>
          <p:spPr>
            <a:xfrm>
              <a:off x="4078835" y="1983499"/>
              <a:ext cx="2073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2.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en-US" altLang="ko-KR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Keras</a:t>
              </a:r>
              <a:r>
                <a:rPr lang="ko-KR" altLang="en-US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를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사용한 데이터 부풀리기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7E2D7D-B719-894C-9DF5-06C3EA5D4AAD}"/>
                </a:ext>
              </a:extLst>
            </p:cNvPr>
            <p:cNvSpPr txBox="1"/>
            <p:nvPr/>
          </p:nvSpPr>
          <p:spPr>
            <a:xfrm>
              <a:off x="244041" y="5025418"/>
              <a:ext cx="1437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전처리 데이터 전송</a:t>
              </a:r>
              <a:endParaRPr lang="en-US" altLang="ko-KR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75E376-8524-2243-B746-B62D9F394CD7}"/>
                </a:ext>
              </a:extLst>
            </p:cNvPr>
            <p:cNvSpPr txBox="1"/>
            <p:nvPr/>
          </p:nvSpPr>
          <p:spPr>
            <a:xfrm>
              <a:off x="7894393" y="4876406"/>
              <a:ext cx="1399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r>
                <a:rPr lang="en-US" dirty="0" err="1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전처리</a:t>
              </a:r>
              <a:r>
                <a:rPr 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 전송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821A94-072D-BC4A-A1D1-A6EA161FA81A}"/>
                </a:ext>
              </a:extLst>
            </p:cNvPr>
            <p:cNvSpPr txBox="1"/>
            <p:nvPr/>
          </p:nvSpPr>
          <p:spPr>
            <a:xfrm>
              <a:off x="1827623" y="4393851"/>
              <a:ext cx="1747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5.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데이터 전달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397017-B3C1-AF40-894F-CF136A81BD7D}"/>
                </a:ext>
              </a:extLst>
            </p:cNvPr>
            <p:cNvSpPr txBox="1"/>
            <p:nvPr/>
          </p:nvSpPr>
          <p:spPr>
            <a:xfrm>
              <a:off x="6035758" y="4389245"/>
              <a:ext cx="1747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5.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데이터 전달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439331E-D343-A34C-8919-9A5E24CE5300}"/>
                </a:ext>
              </a:extLst>
            </p:cNvPr>
            <p:cNvGrpSpPr/>
            <p:nvPr/>
          </p:nvGrpSpPr>
          <p:grpSpPr>
            <a:xfrm>
              <a:off x="326389" y="2795174"/>
              <a:ext cx="1253389" cy="863189"/>
              <a:chOff x="5186531" y="2643399"/>
              <a:chExt cx="1253389" cy="863189"/>
            </a:xfrm>
          </p:grpSpPr>
          <p:pic>
            <p:nvPicPr>
              <p:cNvPr id="25" name="그림 6">
                <a:extLst>
                  <a:ext uri="{FF2B5EF4-FFF2-40B4-BE49-F238E27FC236}">
                    <a16:creationId xmlns:a16="http://schemas.microsoft.com/office/drawing/2014/main" id="{B0A63635-7DD7-EF42-B324-A2A7E8844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531" y="2643399"/>
                <a:ext cx="1055887" cy="863189"/>
              </a:xfrm>
              <a:prstGeom prst="rect">
                <a:avLst/>
              </a:prstGeom>
            </p:spPr>
          </p:pic>
          <p:pic>
            <p:nvPicPr>
              <p:cNvPr id="26" name="그림 8">
                <a:extLst>
                  <a:ext uri="{FF2B5EF4-FFF2-40B4-BE49-F238E27FC236}">
                    <a16:creationId xmlns:a16="http://schemas.microsoft.com/office/drawing/2014/main" id="{67425294-94C1-F04C-9947-80B3D0704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8427">
                <a:off x="5772517" y="2744930"/>
                <a:ext cx="667403" cy="667403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257350-5A03-3E4D-B610-1E69B0AE8E38}"/>
                </a:ext>
              </a:extLst>
            </p:cNvPr>
            <p:cNvSpPr/>
            <p:nvPr/>
          </p:nvSpPr>
          <p:spPr bwMode="auto">
            <a:xfrm>
              <a:off x="2709351" y="3079323"/>
              <a:ext cx="418222" cy="337235"/>
            </a:xfrm>
            <a:prstGeom prst="rect">
              <a:avLst/>
            </a:prstGeom>
            <a:solidFill>
              <a:srgbClr val="E8E6E6"/>
            </a:solidFill>
            <a:ln w="28575" cap="flat" cmpd="sng" algn="ctr">
              <a:solidFill>
                <a:srgbClr val="E8E6E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24" name="그림 6">
              <a:extLst>
                <a:ext uri="{FF2B5EF4-FFF2-40B4-BE49-F238E27FC236}">
                  <a16:creationId xmlns:a16="http://schemas.microsoft.com/office/drawing/2014/main" id="{88682A8E-BEC3-FB49-A3E8-DC452A01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2587587" y="2953304"/>
              <a:ext cx="615637" cy="604765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1DD8E8E-24E8-B044-83A3-3CFACB03399A}"/>
                </a:ext>
              </a:extLst>
            </p:cNvPr>
            <p:cNvGrpSpPr/>
            <p:nvPr/>
          </p:nvGrpSpPr>
          <p:grpSpPr>
            <a:xfrm>
              <a:off x="6410713" y="1631850"/>
              <a:ext cx="2554202" cy="1305600"/>
              <a:chOff x="9005631" y="1097019"/>
              <a:chExt cx="2620391" cy="1469999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F1A9F72F-FAB3-8242-9D25-E551D2E5E168}"/>
                  </a:ext>
                </a:extLst>
              </p:cNvPr>
              <p:cNvSpPr/>
              <p:nvPr/>
            </p:nvSpPr>
            <p:spPr bwMode="auto">
              <a:xfrm>
                <a:off x="9005631" y="1097019"/>
                <a:ext cx="2620391" cy="146999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600" b="0" i="0" u="none" strike="noStrike" cap="none" normalizeH="0" baseline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4D096867-232F-4848-9D52-8A8219436F28}"/>
                  </a:ext>
                </a:extLst>
              </p:cNvPr>
              <p:cNvSpPr/>
              <p:nvPr/>
            </p:nvSpPr>
            <p:spPr bwMode="auto">
              <a:xfrm>
                <a:off x="9140540" y="1185185"/>
                <a:ext cx="1099752" cy="130779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직접</a:t>
                </a:r>
                <a:endParaRPr kumimoji="1" lang="en-US" altLang="ko-KR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찍은 </a:t>
                </a:r>
                <a:endParaRPr kumimoji="1" lang="en-US" altLang="ko-KR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 err="1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데이터셋</a:t>
                </a: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37FCC26E-D04B-354A-A022-9FCEE37035BB}"/>
                  </a:ext>
                </a:extLst>
              </p:cNvPr>
              <p:cNvSpPr/>
              <p:nvPr/>
            </p:nvSpPr>
            <p:spPr bwMode="auto">
              <a:xfrm>
                <a:off x="10384558" y="1185185"/>
                <a:ext cx="1099752" cy="130779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 err="1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크롤링을</a:t>
                </a:r>
                <a:r>
                  <a:rPr kumimoji="1" lang="ko-KR" altLang="en-US" sz="1600" dirty="0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 통한 </a:t>
                </a:r>
                <a:endParaRPr kumimoji="1" lang="en-US" altLang="ko-KR" sz="16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dirty="0" err="1">
                    <a:solidFill>
                      <a:srgbClr val="162C3A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데이터셋</a:t>
                </a:r>
                <a:endParaRPr kumimoji="1" lang="en-US" sz="1600" b="0" i="0" u="none" strike="noStrike" cap="none" normalizeH="0" baseline="0" dirty="0">
                  <a:ln>
                    <a:noFill/>
                  </a:ln>
                  <a:solidFill>
                    <a:srgbClr val="162C3A"/>
                  </a:solidFill>
                  <a:effectLst/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pic>
          <p:nvPicPr>
            <p:cNvPr id="82" name="Picture 81" descr="Logo&#10;&#10;Description automatically generated">
              <a:extLst>
                <a:ext uri="{FF2B5EF4-FFF2-40B4-BE49-F238E27FC236}">
                  <a16:creationId xmlns:a16="http://schemas.microsoft.com/office/drawing/2014/main" id="{45F5861A-E8B2-A64F-BA9E-FE5226A34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394" y="4715226"/>
              <a:ext cx="852071" cy="852071"/>
            </a:xfrm>
            <a:prstGeom prst="rect">
              <a:avLst/>
            </a:prstGeom>
          </p:spPr>
        </p:pic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8C6FC8C7-C5E4-2340-A014-1ED32C46E20C}"/>
                </a:ext>
              </a:extLst>
            </p:cNvPr>
            <p:cNvSpPr/>
            <p:nvPr/>
          </p:nvSpPr>
          <p:spPr bwMode="auto">
            <a:xfrm>
              <a:off x="307758" y="2708305"/>
              <a:ext cx="3218723" cy="1517165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369DADE-643D-EA4E-B50B-C10F1AF3ECF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975" y="3312840"/>
              <a:ext cx="67886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B43B41F-7F71-694F-827D-D75CFE4A1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22224" y="1528653"/>
              <a:ext cx="824659" cy="1023715"/>
            </a:xfrm>
            <a:prstGeom prst="rect">
              <a:avLst/>
            </a:prstGeom>
          </p:spPr>
        </p:pic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A06F62A2-6C30-234F-B100-60DE10A47EC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67523" y="2088185"/>
              <a:ext cx="32027" cy="436961"/>
            </a:xfrm>
            <a:prstGeom prst="bentConnector3">
              <a:avLst>
                <a:gd name="adj1" fmla="val 84991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1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FDF1DF-E6E1-BE47-8E98-9BF3717F1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5578" y="3344346"/>
              <a:ext cx="672593" cy="672593"/>
            </a:xfrm>
            <a:prstGeom prst="rect">
              <a:avLst/>
            </a:prstGeom>
          </p:spPr>
        </p:pic>
        <p:cxnSp>
          <p:nvCxnSpPr>
            <p:cNvPr id="124" name="Elbow Connector 123">
              <a:extLst>
                <a:ext uri="{FF2B5EF4-FFF2-40B4-BE49-F238E27FC236}">
                  <a16:creationId xmlns:a16="http://schemas.microsoft.com/office/drawing/2014/main" id="{CA27A647-40B4-DA47-9E87-C98181914A0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006239" y="3983491"/>
              <a:ext cx="376912" cy="37435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A42D0E41-D575-EC49-B515-16753BCABD3F}"/>
                </a:ext>
              </a:extLst>
            </p:cNvPr>
            <p:cNvCxnSpPr>
              <a:cxnSpLocks/>
              <a:stCxn id="122" idx="0"/>
            </p:cNvCxnSpPr>
            <p:nvPr/>
          </p:nvCxnSpPr>
          <p:spPr>
            <a:xfrm rot="16200000" flipV="1">
              <a:off x="7991248" y="2953718"/>
              <a:ext cx="406896" cy="374359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FC860AC-20CD-4746-AFEF-81A3D3DF15AC}"/>
                </a:ext>
              </a:extLst>
            </p:cNvPr>
            <p:cNvSpPr txBox="1"/>
            <p:nvPr/>
          </p:nvSpPr>
          <p:spPr>
            <a:xfrm>
              <a:off x="8964915" y="3263928"/>
              <a:ext cx="2338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3.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Matrix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와 데이터셋 </a:t>
              </a:r>
              <a:endParaRPr lang="en-US" altLang="ko-KR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비교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cxnSp>
          <p:nvCxnSpPr>
            <p:cNvPr id="132" name="Elbow Connector 131">
              <a:extLst>
                <a:ext uri="{FF2B5EF4-FFF2-40B4-BE49-F238E27FC236}">
                  <a16:creationId xmlns:a16="http://schemas.microsoft.com/office/drawing/2014/main" id="{88783B8C-ED37-5E4D-9678-65B8D2CCF7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61678" y="2953173"/>
              <a:ext cx="387179" cy="369092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Elbow Connector 137">
              <a:extLst>
                <a:ext uri="{FF2B5EF4-FFF2-40B4-BE49-F238E27FC236}">
                  <a16:creationId xmlns:a16="http://schemas.microsoft.com/office/drawing/2014/main" id="{A4952033-0D94-7C46-BF51-7EF380FE50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321222" y="3930018"/>
              <a:ext cx="480197" cy="37802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B4CCCEC-2EC6-A54F-8CAC-3695F58CCD1F}"/>
                </a:ext>
              </a:extLst>
            </p:cNvPr>
            <p:cNvSpPr/>
            <p:nvPr/>
          </p:nvSpPr>
          <p:spPr bwMode="auto">
            <a:xfrm>
              <a:off x="7362574" y="3369473"/>
              <a:ext cx="472418" cy="471610"/>
            </a:xfrm>
            <a:prstGeom prst="rect">
              <a:avLst/>
            </a:prstGeom>
            <a:solidFill>
              <a:srgbClr val="E8E6E6"/>
            </a:solidFill>
            <a:ln w="28575" cap="flat" cmpd="sng" algn="ctr">
              <a:solidFill>
                <a:srgbClr val="E8E6E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rgbClr val="162C3A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145" name="그림 6">
              <a:extLst>
                <a:ext uri="{FF2B5EF4-FFF2-40B4-BE49-F238E27FC236}">
                  <a16:creationId xmlns:a16="http://schemas.microsoft.com/office/drawing/2014/main" id="{7EE8741E-F168-874E-858D-D4002BFC6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261" y="3345089"/>
              <a:ext cx="500609" cy="500609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0292A06-3B88-7E4F-872F-E0E70C38220E}"/>
                </a:ext>
              </a:extLst>
            </p:cNvPr>
            <p:cNvSpPr txBox="1"/>
            <p:nvPr/>
          </p:nvSpPr>
          <p:spPr>
            <a:xfrm>
              <a:off x="6802092" y="3425704"/>
              <a:ext cx="885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coke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8AD7505-0101-2F44-A74C-EC7BDC38BBB5}"/>
                </a:ext>
              </a:extLst>
            </p:cNvPr>
            <p:cNvSpPr/>
            <p:nvPr/>
          </p:nvSpPr>
          <p:spPr>
            <a:xfrm>
              <a:off x="6909353" y="3312839"/>
              <a:ext cx="873595" cy="5660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97A2B13-A1DA-8948-816F-52F8DA081679}"/>
                </a:ext>
              </a:extLst>
            </p:cNvPr>
            <p:cNvSpPr txBox="1"/>
            <p:nvPr/>
          </p:nvSpPr>
          <p:spPr>
            <a:xfrm>
              <a:off x="5070745" y="3263928"/>
              <a:ext cx="1386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4. </a:t>
              </a:r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결과</a:t>
              </a:r>
              <a:endParaRPr lang="en-US" altLang="ko-KR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rgbClr val="162C3A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 출력  </a:t>
              </a:r>
              <a:endParaRPr lang="en-US" dirty="0">
                <a:solidFill>
                  <a:srgbClr val="162C3A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80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1746" y="107662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개발 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1DA8EC-0CD1-4165-BACC-E58674177939}"/>
              </a:ext>
            </a:extLst>
          </p:cNvPr>
          <p:cNvGrpSpPr/>
          <p:nvPr/>
        </p:nvGrpSpPr>
        <p:grpSpPr>
          <a:xfrm>
            <a:off x="567714" y="945623"/>
            <a:ext cx="10990302" cy="2080414"/>
            <a:chOff x="567714" y="1353518"/>
            <a:chExt cx="10990302" cy="2080414"/>
          </a:xfrm>
        </p:grpSpPr>
        <p:sp>
          <p:nvSpPr>
            <p:cNvPr id="7" name="직사각형 7">
              <a:extLst>
                <a:ext uri="{FF2B5EF4-FFF2-40B4-BE49-F238E27FC236}">
                  <a16:creationId xmlns:a16="http://schemas.microsoft.com/office/drawing/2014/main" id="{8B822F5A-9B9F-204D-8FEE-28D7FD6CEA6B}"/>
                </a:ext>
              </a:extLst>
            </p:cNvPr>
            <p:cNvSpPr/>
            <p:nvPr/>
          </p:nvSpPr>
          <p:spPr>
            <a:xfrm>
              <a:off x="584113" y="1353518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C62D6-9219-5D4C-8019-CEB357BB5DA4}"/>
                </a:ext>
              </a:extLst>
            </p:cNvPr>
            <p:cNvSpPr txBox="1"/>
            <p:nvPr/>
          </p:nvSpPr>
          <p:spPr>
            <a:xfrm>
              <a:off x="584112" y="1366724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Application</a:t>
              </a:r>
              <a:endPara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1CD1D8-AFB3-6943-86FB-ACADBBAF1203}"/>
                </a:ext>
              </a:extLst>
            </p:cNvPr>
            <p:cNvSpPr txBox="1"/>
            <p:nvPr/>
          </p:nvSpPr>
          <p:spPr>
            <a:xfrm>
              <a:off x="567714" y="1725836"/>
              <a:ext cx="10990302" cy="17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Android Studio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에서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Kotlin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을 이용한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Android Application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구현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안드로이드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5.0(API 21)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이상 지원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OpenCV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의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Yolo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Object Detection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을 통한 제품 인식 구현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인식된 객체를 이미지 전처리 과정을 통한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Matrix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변환 과정 구현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833037-51D6-4265-8832-8FA5AFFBFC7D}"/>
              </a:ext>
            </a:extLst>
          </p:cNvPr>
          <p:cNvGrpSpPr/>
          <p:nvPr/>
        </p:nvGrpSpPr>
        <p:grpSpPr>
          <a:xfrm>
            <a:off x="567714" y="3059841"/>
            <a:ext cx="10990302" cy="2080414"/>
            <a:chOff x="567714" y="3671655"/>
            <a:chExt cx="10990302" cy="2080414"/>
          </a:xfrm>
        </p:grpSpPr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id="{095856D5-53DA-7842-95A1-876D85D3DAEF}"/>
                </a:ext>
              </a:extLst>
            </p:cNvPr>
            <p:cNvSpPr/>
            <p:nvPr/>
          </p:nvSpPr>
          <p:spPr>
            <a:xfrm>
              <a:off x="584113" y="3671655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307102-4473-F241-8A98-15493C8D2D7B}"/>
                </a:ext>
              </a:extLst>
            </p:cNvPr>
            <p:cNvSpPr txBox="1"/>
            <p:nvPr/>
          </p:nvSpPr>
          <p:spPr>
            <a:xfrm>
              <a:off x="584112" y="3682829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Server</a:t>
              </a:r>
              <a:endPara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5642D5-FE0B-3E43-90CF-1252C7D05B01}"/>
                </a:ext>
              </a:extLst>
            </p:cNvPr>
            <p:cNvSpPr txBox="1"/>
            <p:nvPr/>
          </p:nvSpPr>
          <p:spPr>
            <a:xfrm>
              <a:off x="567714" y="4043973"/>
              <a:ext cx="10990302" cy="17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Google Cloud Platform 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이용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Ubuntu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와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TensorFlow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를 이용한 서버 구현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CNN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을 이용한 제품 학습 알고리즘 제작 및 적용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학습 후 얻어지는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Matrix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와 클라이언트에서 들어오는 </a:t>
              </a:r>
              <a:r>
                <a:rPr lang="en-US" altLang="ko-KR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Matrix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비교 및 분석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5692B4-EF64-48FE-A4E8-37BC9BBFCDC6}"/>
              </a:ext>
            </a:extLst>
          </p:cNvPr>
          <p:cNvGrpSpPr/>
          <p:nvPr/>
        </p:nvGrpSpPr>
        <p:grpSpPr>
          <a:xfrm>
            <a:off x="567714" y="5237084"/>
            <a:ext cx="10990302" cy="1249418"/>
            <a:chOff x="567714" y="3671655"/>
            <a:chExt cx="10990302" cy="1249418"/>
          </a:xfrm>
        </p:grpSpPr>
        <p:sp>
          <p:nvSpPr>
            <p:cNvPr id="14" name="직사각형 7">
              <a:extLst>
                <a:ext uri="{FF2B5EF4-FFF2-40B4-BE49-F238E27FC236}">
                  <a16:creationId xmlns:a16="http://schemas.microsoft.com/office/drawing/2014/main" id="{FC577C75-2283-4EFD-9190-4465A43BCCC1}"/>
                </a:ext>
              </a:extLst>
            </p:cNvPr>
            <p:cNvSpPr/>
            <p:nvPr/>
          </p:nvSpPr>
          <p:spPr>
            <a:xfrm>
              <a:off x="584113" y="3671655"/>
              <a:ext cx="2027750" cy="365204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567980-FFB0-4FB4-B75F-1ACE7D558337}"/>
                </a:ext>
              </a:extLst>
            </p:cNvPr>
            <p:cNvSpPr txBox="1"/>
            <p:nvPr/>
          </p:nvSpPr>
          <p:spPr>
            <a:xfrm>
              <a:off x="584112" y="3682829"/>
              <a:ext cx="202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◆</a:t>
              </a:r>
              <a:r>
                <a:rPr lang="en-US" altLang="ko-KR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  </a:t>
              </a:r>
              <a:r>
                <a:rPr lang="ko-KR" altLang="en-US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데이터셋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8BCC3D-4AC9-4180-A12C-23606DD36990}"/>
                </a:ext>
              </a:extLst>
            </p:cNvPr>
            <p:cNvSpPr txBox="1"/>
            <p:nvPr/>
          </p:nvSpPr>
          <p:spPr>
            <a:xfrm>
              <a:off x="567714" y="4043973"/>
              <a:ext cx="10990302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직접 찍은 이미지와 이미지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크롤링을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통해 </a:t>
              </a:r>
              <a:r>
                <a:rPr lang="ko-KR" altLang="en-US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데이터셋을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구축한다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정확도 향상을 위해 </a:t>
              </a:r>
              <a:r>
                <a:rPr lang="en-US" altLang="ko-KR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Keras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의 이미지 부풀리기를 사용해 부족한 데이터 문제를 해결</a:t>
              </a:r>
              <a:endPara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74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54875" y="107662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업무 분담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DBD28767-C8B0-4C3F-9AF1-F9A2EE45B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857790"/>
              </p:ext>
            </p:extLst>
          </p:nvPr>
        </p:nvGraphicFramePr>
        <p:xfrm>
          <a:off x="596900" y="1195882"/>
          <a:ext cx="10998199" cy="52761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1271">
                  <a:extLst>
                    <a:ext uri="{9D8B030D-6E8A-4147-A177-3AD203B41FA5}">
                      <a16:colId xmlns:a16="http://schemas.microsoft.com/office/drawing/2014/main" val="4055946609"/>
                    </a:ext>
                  </a:extLst>
                </a:gridCol>
                <a:gridCol w="2474232">
                  <a:extLst>
                    <a:ext uri="{9D8B030D-6E8A-4147-A177-3AD203B41FA5}">
                      <a16:colId xmlns:a16="http://schemas.microsoft.com/office/drawing/2014/main" val="764934878"/>
                    </a:ext>
                  </a:extLst>
                </a:gridCol>
                <a:gridCol w="2474232">
                  <a:extLst>
                    <a:ext uri="{9D8B030D-6E8A-4147-A177-3AD203B41FA5}">
                      <a16:colId xmlns:a16="http://schemas.microsoft.com/office/drawing/2014/main" val="4291216306"/>
                    </a:ext>
                  </a:extLst>
                </a:gridCol>
                <a:gridCol w="2474232">
                  <a:extLst>
                    <a:ext uri="{9D8B030D-6E8A-4147-A177-3AD203B41FA5}">
                      <a16:colId xmlns:a16="http://schemas.microsoft.com/office/drawing/2014/main" val="2597158613"/>
                    </a:ext>
                  </a:extLst>
                </a:gridCol>
                <a:gridCol w="2474232">
                  <a:extLst>
                    <a:ext uri="{9D8B030D-6E8A-4147-A177-3AD203B41FA5}">
                      <a16:colId xmlns:a16="http://schemas.microsoft.com/office/drawing/2014/main" val="3644645805"/>
                    </a:ext>
                  </a:extLst>
                </a:gridCol>
              </a:tblGrid>
              <a:tr h="5213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한상혁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박다수</a:t>
                      </a:r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임채민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정지운</a:t>
                      </a:r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2C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45131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OpenCV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조사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TensorFlow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조사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CNN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모델 조사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Firebase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89248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OpenCV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클라이언트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서버와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데이터셋의 연동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방식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서버에서의 제품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이미지 처리 방식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장애인 접근성에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맞는 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UI/UX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58318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어플리케이션과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카메라 연동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서버 측 딥러닝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서버 측 딥러닝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어플리케이션 구현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UI/UX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3955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어플리케이션 작동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접근성 테스트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제품 인식 작동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정확성 테스트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인식 수행 시간 테스트</a:t>
                      </a:r>
                      <a:endParaRPr lang="en-US" altLang="ko-KR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추후 데이터 셋 추가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218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873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2956" y="107662"/>
            <a:ext cx="3579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종합설계 수행 일정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9E20A89A-5761-473E-B0AB-3C2833292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873229"/>
              </p:ext>
            </p:extLst>
          </p:nvPr>
        </p:nvGraphicFramePr>
        <p:xfrm>
          <a:off x="86613" y="907763"/>
          <a:ext cx="12001795" cy="5842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130">
                  <a:extLst>
                    <a:ext uri="{9D8B030D-6E8A-4147-A177-3AD203B41FA5}">
                      <a16:colId xmlns:a16="http://schemas.microsoft.com/office/drawing/2014/main" val="3015807243"/>
                    </a:ext>
                  </a:extLst>
                </a:gridCol>
                <a:gridCol w="991185">
                  <a:extLst>
                    <a:ext uri="{9D8B030D-6E8A-4147-A177-3AD203B41FA5}">
                      <a16:colId xmlns:a16="http://schemas.microsoft.com/office/drawing/2014/main" val="2721993953"/>
                    </a:ext>
                  </a:extLst>
                </a:gridCol>
                <a:gridCol w="991185">
                  <a:extLst>
                    <a:ext uri="{9D8B030D-6E8A-4147-A177-3AD203B41FA5}">
                      <a16:colId xmlns:a16="http://schemas.microsoft.com/office/drawing/2014/main" val="1101066680"/>
                    </a:ext>
                  </a:extLst>
                </a:gridCol>
                <a:gridCol w="991185">
                  <a:extLst>
                    <a:ext uri="{9D8B030D-6E8A-4147-A177-3AD203B41FA5}">
                      <a16:colId xmlns:a16="http://schemas.microsoft.com/office/drawing/2014/main" val="3252042315"/>
                    </a:ext>
                  </a:extLst>
                </a:gridCol>
                <a:gridCol w="991185">
                  <a:extLst>
                    <a:ext uri="{9D8B030D-6E8A-4147-A177-3AD203B41FA5}">
                      <a16:colId xmlns:a16="http://schemas.microsoft.com/office/drawing/2014/main" val="2514649979"/>
                    </a:ext>
                  </a:extLst>
                </a:gridCol>
                <a:gridCol w="991185">
                  <a:extLst>
                    <a:ext uri="{9D8B030D-6E8A-4147-A177-3AD203B41FA5}">
                      <a16:colId xmlns:a16="http://schemas.microsoft.com/office/drawing/2014/main" val="3725437708"/>
                    </a:ext>
                  </a:extLst>
                </a:gridCol>
                <a:gridCol w="991185">
                  <a:extLst>
                    <a:ext uri="{9D8B030D-6E8A-4147-A177-3AD203B41FA5}">
                      <a16:colId xmlns:a16="http://schemas.microsoft.com/office/drawing/2014/main" val="277742610"/>
                    </a:ext>
                  </a:extLst>
                </a:gridCol>
                <a:gridCol w="991185">
                  <a:extLst>
                    <a:ext uri="{9D8B030D-6E8A-4147-A177-3AD203B41FA5}">
                      <a16:colId xmlns:a16="http://schemas.microsoft.com/office/drawing/2014/main" val="3472622900"/>
                    </a:ext>
                  </a:extLst>
                </a:gridCol>
                <a:gridCol w="991185">
                  <a:extLst>
                    <a:ext uri="{9D8B030D-6E8A-4147-A177-3AD203B41FA5}">
                      <a16:colId xmlns:a16="http://schemas.microsoft.com/office/drawing/2014/main" val="2297560182"/>
                    </a:ext>
                  </a:extLst>
                </a:gridCol>
                <a:gridCol w="991185">
                  <a:extLst>
                    <a:ext uri="{9D8B030D-6E8A-4147-A177-3AD203B41FA5}">
                      <a16:colId xmlns:a16="http://schemas.microsoft.com/office/drawing/2014/main" val="1246216579"/>
                    </a:ext>
                  </a:extLst>
                </a:gridCol>
              </a:tblGrid>
              <a:tr h="649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추진사항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12</a:t>
                      </a:r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월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월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</a:t>
                      </a:r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월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월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</a:t>
                      </a:r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월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월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6</a:t>
                      </a:r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월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7</a:t>
                      </a:r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월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8</a:t>
                      </a:r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월</a:t>
                      </a:r>
                    </a:p>
                  </a:txBody>
                  <a:tcPr marL="93909" marR="93909" marT="46954" marB="4695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C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4212"/>
                  </a:ext>
                </a:extLst>
              </a:tr>
              <a:tr h="64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주제 조사 및 선정</a:t>
                      </a: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376597"/>
                  </a:ext>
                </a:extLst>
              </a:tr>
              <a:tr h="64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요구 사항 정의 및 분석</a:t>
                      </a: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476022"/>
                  </a:ext>
                </a:extLst>
              </a:tr>
              <a:tr h="64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시스템 설계 및 상세 설계</a:t>
                      </a: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223044"/>
                  </a:ext>
                </a:extLst>
              </a:tr>
              <a:tr h="64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프로토타입 구현</a:t>
                      </a: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899132"/>
                  </a:ext>
                </a:extLst>
              </a:tr>
              <a:tr h="64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구현</a:t>
                      </a: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45951"/>
                  </a:ext>
                </a:extLst>
              </a:tr>
              <a:tr h="64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시제품 데모</a:t>
                      </a: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76295"/>
                  </a:ext>
                </a:extLst>
              </a:tr>
              <a:tr h="64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문서화 및 발표</a:t>
                      </a: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905497"/>
                  </a:ext>
                </a:extLst>
              </a:tr>
              <a:tr h="64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종합설계 최종 제품 데모</a:t>
                      </a: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marL="93909" marR="93909" marT="46954" marB="469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C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937269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DA8D9B-BCDD-4E9F-B9F0-958E8950BEE8}"/>
              </a:ext>
            </a:extLst>
          </p:cNvPr>
          <p:cNvSpPr/>
          <p:nvPr/>
        </p:nvSpPr>
        <p:spPr>
          <a:xfrm>
            <a:off x="3163932" y="1732280"/>
            <a:ext cx="1004207" cy="272687"/>
          </a:xfrm>
          <a:prstGeom prst="rect">
            <a:avLst/>
          </a:prstGeom>
          <a:solidFill>
            <a:srgbClr val="162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8F4AE4-BDC1-4939-89DD-C902FA7800C5}"/>
              </a:ext>
            </a:extLst>
          </p:cNvPr>
          <p:cNvSpPr/>
          <p:nvPr/>
        </p:nvSpPr>
        <p:spPr>
          <a:xfrm>
            <a:off x="3163931" y="2423160"/>
            <a:ext cx="1992269" cy="272687"/>
          </a:xfrm>
          <a:prstGeom prst="rect">
            <a:avLst/>
          </a:prstGeom>
          <a:solidFill>
            <a:srgbClr val="162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7A4525-3F94-4F6D-8F70-3B2F314FAD9E}"/>
              </a:ext>
            </a:extLst>
          </p:cNvPr>
          <p:cNvSpPr/>
          <p:nvPr/>
        </p:nvSpPr>
        <p:spPr>
          <a:xfrm>
            <a:off x="4157979" y="3058160"/>
            <a:ext cx="1992269" cy="272687"/>
          </a:xfrm>
          <a:prstGeom prst="rect">
            <a:avLst/>
          </a:prstGeom>
          <a:solidFill>
            <a:srgbClr val="162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B3992-073C-4B36-89ED-A3169C77CCF2}"/>
              </a:ext>
            </a:extLst>
          </p:cNvPr>
          <p:cNvSpPr/>
          <p:nvPr/>
        </p:nvSpPr>
        <p:spPr>
          <a:xfrm>
            <a:off x="7126332" y="3692706"/>
            <a:ext cx="1004207" cy="272687"/>
          </a:xfrm>
          <a:prstGeom prst="rect">
            <a:avLst/>
          </a:prstGeom>
          <a:solidFill>
            <a:srgbClr val="162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F91720-B53B-4606-8311-65D12400FB7B}"/>
              </a:ext>
            </a:extLst>
          </p:cNvPr>
          <p:cNvSpPr/>
          <p:nvPr/>
        </p:nvSpPr>
        <p:spPr>
          <a:xfrm>
            <a:off x="9112612" y="4988106"/>
            <a:ext cx="1004207" cy="272687"/>
          </a:xfrm>
          <a:prstGeom prst="rect">
            <a:avLst/>
          </a:prstGeom>
          <a:solidFill>
            <a:srgbClr val="162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580CA-D3D2-4A41-A499-C50D71665CA0}"/>
              </a:ext>
            </a:extLst>
          </p:cNvPr>
          <p:cNvSpPr/>
          <p:nvPr/>
        </p:nvSpPr>
        <p:spPr>
          <a:xfrm>
            <a:off x="11084201" y="6298746"/>
            <a:ext cx="1004207" cy="272687"/>
          </a:xfrm>
          <a:prstGeom prst="rect">
            <a:avLst/>
          </a:prstGeom>
          <a:solidFill>
            <a:srgbClr val="162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750333-A6DF-4674-80B7-8C6399C27D89}"/>
              </a:ext>
            </a:extLst>
          </p:cNvPr>
          <p:cNvSpPr/>
          <p:nvPr/>
        </p:nvSpPr>
        <p:spPr>
          <a:xfrm>
            <a:off x="9110220" y="5677550"/>
            <a:ext cx="1992269" cy="272687"/>
          </a:xfrm>
          <a:prstGeom prst="rect">
            <a:avLst/>
          </a:prstGeom>
          <a:solidFill>
            <a:srgbClr val="162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4A4FA2-05A8-4C27-92AD-35B527C2ED5A}"/>
              </a:ext>
            </a:extLst>
          </p:cNvPr>
          <p:cNvSpPr/>
          <p:nvPr/>
        </p:nvSpPr>
        <p:spPr>
          <a:xfrm>
            <a:off x="5154729" y="4332350"/>
            <a:ext cx="3955491" cy="272687"/>
          </a:xfrm>
          <a:prstGeom prst="rect">
            <a:avLst/>
          </a:prstGeom>
          <a:solidFill>
            <a:srgbClr val="162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4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1898</TotalTime>
  <Words>652</Words>
  <Application>Microsoft Macintosh PowerPoint</Application>
  <PresentationFormat>Widescreen</PresentationFormat>
  <Paragraphs>175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Arial</vt:lpstr>
      <vt:lpstr>맑은 고딕</vt:lpstr>
      <vt:lpstr>S-Core Dream 6 Bold</vt:lpstr>
      <vt:lpstr>S-Core Dream 4 Regular</vt:lpstr>
      <vt:lpstr>S-Core Dream 5 Medium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한상혁(2015150041)</cp:lastModifiedBy>
  <cp:revision>91</cp:revision>
  <dcterms:created xsi:type="dcterms:W3CDTF">2018-12-02T10:25:36Z</dcterms:created>
  <dcterms:modified xsi:type="dcterms:W3CDTF">2020-12-29T12:11:15Z</dcterms:modified>
</cp:coreProperties>
</file>